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sldIdLst>
    <p:sldId id="256" r:id="rId2"/>
    <p:sldId id="258" r:id="rId3"/>
    <p:sldId id="260" r:id="rId4"/>
    <p:sldId id="261" r:id="rId5"/>
    <p:sldId id="263" r:id="rId6"/>
    <p:sldId id="262" r:id="rId7"/>
    <p:sldId id="257" r:id="rId8"/>
    <p:sldId id="259" r:id="rId9"/>
    <p:sldId id="264" r:id="rId10"/>
    <p:sldId id="265" r:id="rId11"/>
    <p:sldId id="266"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00" autoAdjust="0"/>
    <p:restoredTop sz="94660"/>
  </p:normalViewPr>
  <p:slideViewPr>
    <p:cSldViewPr snapToGrid="0">
      <p:cViewPr varScale="1">
        <p:scale>
          <a:sx n="68" d="100"/>
          <a:sy n="68" d="100"/>
        </p:scale>
        <p:origin x="84"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CE8EB6C-FA28-4B5C-992D-6D0247CF4CB9}" type="doc">
      <dgm:prSet loTypeId="urn:microsoft.com/office/officeart/2016/7/layout/VerticalDownArrowProcess" loCatId="process" qsTypeId="urn:microsoft.com/office/officeart/2005/8/quickstyle/simple1" qsCatId="simple" csTypeId="urn:microsoft.com/office/officeart/2005/8/colors/colorful2" csCatId="colorful" phldr="1"/>
      <dgm:spPr/>
      <dgm:t>
        <a:bodyPr/>
        <a:lstStyle/>
        <a:p>
          <a:endParaRPr lang="en-US"/>
        </a:p>
      </dgm:t>
    </dgm:pt>
    <dgm:pt modelId="{E8590A95-3AC5-4B51-B269-5EB87AF55FD1}">
      <dgm:prSet/>
      <dgm:spPr/>
      <dgm:t>
        <a:bodyPr/>
        <a:lstStyle/>
        <a:p>
          <a:r>
            <a:rPr lang="en-US" dirty="0"/>
            <a:t>Take</a:t>
          </a:r>
        </a:p>
      </dgm:t>
    </dgm:pt>
    <dgm:pt modelId="{2F2C207E-29F9-40AE-BC94-73C233004D0A}" type="parTrans" cxnId="{2F1FCAC5-95CF-4666-AC90-90FC5E5BD7C5}">
      <dgm:prSet/>
      <dgm:spPr/>
      <dgm:t>
        <a:bodyPr/>
        <a:lstStyle/>
        <a:p>
          <a:endParaRPr lang="en-US"/>
        </a:p>
      </dgm:t>
    </dgm:pt>
    <dgm:pt modelId="{6F92F8EE-BC12-47D8-A06F-415BAF0D7E3A}" type="sibTrans" cxnId="{2F1FCAC5-95CF-4666-AC90-90FC5E5BD7C5}">
      <dgm:prSet/>
      <dgm:spPr/>
      <dgm:t>
        <a:bodyPr/>
        <a:lstStyle/>
        <a:p>
          <a:endParaRPr lang="en-US"/>
        </a:p>
      </dgm:t>
    </dgm:pt>
    <dgm:pt modelId="{CD8953F0-E41C-4A82-95F5-3DD87D2ECCC5}">
      <dgm:prSet/>
      <dgm:spPr/>
      <dgm:t>
        <a:bodyPr/>
        <a:lstStyle/>
        <a:p>
          <a:r>
            <a:rPr lang="en-US" dirty="0"/>
            <a:t>Take a post-it note each</a:t>
          </a:r>
        </a:p>
      </dgm:t>
    </dgm:pt>
    <dgm:pt modelId="{A40949F6-0BAC-48B9-9DBA-ADF38C49AC1E}" type="parTrans" cxnId="{7E68D381-A52A-4FB4-B2D1-BD279596150B}">
      <dgm:prSet/>
      <dgm:spPr/>
      <dgm:t>
        <a:bodyPr/>
        <a:lstStyle/>
        <a:p>
          <a:endParaRPr lang="en-US"/>
        </a:p>
      </dgm:t>
    </dgm:pt>
    <dgm:pt modelId="{71A53D24-2E3E-4250-A0B3-6123BD095BFB}" type="sibTrans" cxnId="{7E68D381-A52A-4FB4-B2D1-BD279596150B}">
      <dgm:prSet/>
      <dgm:spPr/>
      <dgm:t>
        <a:bodyPr/>
        <a:lstStyle/>
        <a:p>
          <a:endParaRPr lang="en-US"/>
        </a:p>
      </dgm:t>
    </dgm:pt>
    <dgm:pt modelId="{B97FAD37-0B62-4A34-9F1B-ED233BCCAB74}">
      <dgm:prSet/>
      <dgm:spPr/>
      <dgm:t>
        <a:bodyPr/>
        <a:lstStyle/>
        <a:p>
          <a:r>
            <a:rPr lang="en-US"/>
            <a:t>Write</a:t>
          </a:r>
        </a:p>
      </dgm:t>
    </dgm:pt>
    <dgm:pt modelId="{B15ED1C9-AD00-4022-8FAE-7036EDE9EE98}" type="parTrans" cxnId="{3FD36559-0C3B-46E0-9F99-E683F57844CC}">
      <dgm:prSet/>
      <dgm:spPr/>
      <dgm:t>
        <a:bodyPr/>
        <a:lstStyle/>
        <a:p>
          <a:endParaRPr lang="en-US"/>
        </a:p>
      </dgm:t>
    </dgm:pt>
    <dgm:pt modelId="{19B197A9-D52C-48ED-BC09-F7EAEFBC0DDE}" type="sibTrans" cxnId="{3FD36559-0C3B-46E0-9F99-E683F57844CC}">
      <dgm:prSet/>
      <dgm:spPr/>
      <dgm:t>
        <a:bodyPr/>
        <a:lstStyle/>
        <a:p>
          <a:endParaRPr lang="en-US"/>
        </a:p>
      </dgm:t>
    </dgm:pt>
    <dgm:pt modelId="{6B83F77B-064C-4A40-AE67-A304D8453E20}">
      <dgm:prSet/>
      <dgm:spPr/>
      <dgm:t>
        <a:bodyPr/>
        <a:lstStyle/>
        <a:p>
          <a:r>
            <a:rPr lang="en-US"/>
            <a:t>Write a nationality and something negative people say about people with this nationality (it could be your own country!)</a:t>
          </a:r>
        </a:p>
      </dgm:t>
    </dgm:pt>
    <dgm:pt modelId="{83523988-8027-483F-A0CD-2DB6567F0897}" type="parTrans" cxnId="{7903C341-D391-41AD-BFD9-8796D1FF045C}">
      <dgm:prSet/>
      <dgm:spPr/>
      <dgm:t>
        <a:bodyPr/>
        <a:lstStyle/>
        <a:p>
          <a:endParaRPr lang="en-US"/>
        </a:p>
      </dgm:t>
    </dgm:pt>
    <dgm:pt modelId="{0325767F-F9F1-49D9-8CCF-94CDDE4C80BD}" type="sibTrans" cxnId="{7903C341-D391-41AD-BFD9-8796D1FF045C}">
      <dgm:prSet/>
      <dgm:spPr/>
      <dgm:t>
        <a:bodyPr/>
        <a:lstStyle/>
        <a:p>
          <a:endParaRPr lang="en-US"/>
        </a:p>
      </dgm:t>
    </dgm:pt>
    <dgm:pt modelId="{82547415-35F3-474A-8B34-A6F89E3E79AD}">
      <dgm:prSet/>
      <dgm:spPr/>
      <dgm:t>
        <a:bodyPr/>
        <a:lstStyle/>
        <a:p>
          <a:r>
            <a:rPr lang="en-US"/>
            <a:t>Stick</a:t>
          </a:r>
        </a:p>
      </dgm:t>
    </dgm:pt>
    <dgm:pt modelId="{204CDC5A-3662-4C52-8B95-4C153FE63B54}" type="parTrans" cxnId="{5C974D72-52DB-4582-9C11-54E38FCD3309}">
      <dgm:prSet/>
      <dgm:spPr/>
      <dgm:t>
        <a:bodyPr/>
        <a:lstStyle/>
        <a:p>
          <a:endParaRPr lang="en-US"/>
        </a:p>
      </dgm:t>
    </dgm:pt>
    <dgm:pt modelId="{39475E7A-7238-4D3F-AD00-966ECCA97647}" type="sibTrans" cxnId="{5C974D72-52DB-4582-9C11-54E38FCD3309}">
      <dgm:prSet/>
      <dgm:spPr/>
      <dgm:t>
        <a:bodyPr/>
        <a:lstStyle/>
        <a:p>
          <a:endParaRPr lang="en-US"/>
        </a:p>
      </dgm:t>
    </dgm:pt>
    <dgm:pt modelId="{BEB6FD39-F9AB-4ED3-9942-05238E49A150}">
      <dgm:prSet/>
      <dgm:spPr/>
      <dgm:t>
        <a:bodyPr/>
        <a:lstStyle/>
        <a:p>
          <a:r>
            <a:rPr lang="en-US"/>
            <a:t>Stick the post-its to the wall</a:t>
          </a:r>
        </a:p>
      </dgm:t>
    </dgm:pt>
    <dgm:pt modelId="{507D8E35-D3AF-49BF-823E-A220529D13BA}" type="parTrans" cxnId="{3DF0A04C-7A04-4462-B92E-995490B4D7D5}">
      <dgm:prSet/>
      <dgm:spPr/>
      <dgm:t>
        <a:bodyPr/>
        <a:lstStyle/>
        <a:p>
          <a:endParaRPr lang="en-US"/>
        </a:p>
      </dgm:t>
    </dgm:pt>
    <dgm:pt modelId="{4E718B9C-DD6B-4D65-BCDA-696104FAE1FF}" type="sibTrans" cxnId="{3DF0A04C-7A04-4462-B92E-995490B4D7D5}">
      <dgm:prSet/>
      <dgm:spPr/>
      <dgm:t>
        <a:bodyPr/>
        <a:lstStyle/>
        <a:p>
          <a:endParaRPr lang="en-US"/>
        </a:p>
      </dgm:t>
    </dgm:pt>
    <dgm:pt modelId="{A0EFD065-2497-4E3C-8841-A569FEA492A7}">
      <dgm:prSet/>
      <dgm:spPr/>
      <dgm:t>
        <a:bodyPr/>
        <a:lstStyle/>
        <a:p>
          <a:r>
            <a:rPr lang="en-US"/>
            <a:t>Choose</a:t>
          </a:r>
        </a:p>
      </dgm:t>
    </dgm:pt>
    <dgm:pt modelId="{F9C2E76E-3886-4782-BBAD-9EF5CA97CDBC}" type="parTrans" cxnId="{091E4F9A-A097-47E9-826A-B996C1451861}">
      <dgm:prSet/>
      <dgm:spPr/>
      <dgm:t>
        <a:bodyPr/>
        <a:lstStyle/>
        <a:p>
          <a:endParaRPr lang="en-US"/>
        </a:p>
      </dgm:t>
    </dgm:pt>
    <dgm:pt modelId="{7737BD59-C062-43E5-B4F1-8E5738099A9F}" type="sibTrans" cxnId="{091E4F9A-A097-47E9-826A-B996C1451861}">
      <dgm:prSet/>
      <dgm:spPr/>
      <dgm:t>
        <a:bodyPr/>
        <a:lstStyle/>
        <a:p>
          <a:endParaRPr lang="en-US"/>
        </a:p>
      </dgm:t>
    </dgm:pt>
    <dgm:pt modelId="{E2D40995-707D-4CBC-BB71-F344D7D5F6F9}">
      <dgm:prSet/>
      <dgm:spPr/>
      <dgm:t>
        <a:bodyPr/>
        <a:lstStyle/>
        <a:p>
          <a:r>
            <a:rPr lang="en-US" dirty="0"/>
            <a:t>Choose a post-it that another student wrote, and change what they wrote into positive language. Finally discuss all the changes.</a:t>
          </a:r>
        </a:p>
      </dgm:t>
    </dgm:pt>
    <dgm:pt modelId="{1EA383CD-1FF4-42B4-A24B-85E1C668B733}" type="parTrans" cxnId="{1A035C99-1536-41EE-A0E4-8D5DEDBA112D}">
      <dgm:prSet/>
      <dgm:spPr/>
      <dgm:t>
        <a:bodyPr/>
        <a:lstStyle/>
        <a:p>
          <a:endParaRPr lang="en-US"/>
        </a:p>
      </dgm:t>
    </dgm:pt>
    <dgm:pt modelId="{E897EEFD-E771-4A33-9CF7-C3550E35C3FD}" type="sibTrans" cxnId="{1A035C99-1536-41EE-A0E4-8D5DEDBA112D}">
      <dgm:prSet/>
      <dgm:spPr/>
      <dgm:t>
        <a:bodyPr/>
        <a:lstStyle/>
        <a:p>
          <a:endParaRPr lang="en-US"/>
        </a:p>
      </dgm:t>
    </dgm:pt>
    <dgm:pt modelId="{75D7F977-AE1E-4B3D-A239-D8AFCC03F17D}" type="pres">
      <dgm:prSet presAssocID="{4CE8EB6C-FA28-4B5C-992D-6D0247CF4CB9}" presName="Name0" presStyleCnt="0">
        <dgm:presLayoutVars>
          <dgm:dir/>
          <dgm:animLvl val="lvl"/>
          <dgm:resizeHandles val="exact"/>
        </dgm:presLayoutVars>
      </dgm:prSet>
      <dgm:spPr/>
    </dgm:pt>
    <dgm:pt modelId="{ECF81313-433D-4E19-AC4F-1CE9B4854DE6}" type="pres">
      <dgm:prSet presAssocID="{A0EFD065-2497-4E3C-8841-A569FEA492A7}" presName="boxAndChildren" presStyleCnt="0"/>
      <dgm:spPr/>
    </dgm:pt>
    <dgm:pt modelId="{7A84105F-B2BF-4177-A9F8-938E2B8EF1B1}" type="pres">
      <dgm:prSet presAssocID="{A0EFD065-2497-4E3C-8841-A569FEA492A7}" presName="parentTextBox" presStyleLbl="alignNode1" presStyleIdx="0" presStyleCnt="4"/>
      <dgm:spPr/>
    </dgm:pt>
    <dgm:pt modelId="{4595B92C-6AC2-4057-885E-24E474481A81}" type="pres">
      <dgm:prSet presAssocID="{A0EFD065-2497-4E3C-8841-A569FEA492A7}" presName="descendantBox" presStyleLbl="bgAccFollowNode1" presStyleIdx="0" presStyleCnt="4"/>
      <dgm:spPr/>
    </dgm:pt>
    <dgm:pt modelId="{B41C9FAA-58EA-4515-AF94-FB32B0563AF3}" type="pres">
      <dgm:prSet presAssocID="{39475E7A-7238-4D3F-AD00-966ECCA97647}" presName="sp" presStyleCnt="0"/>
      <dgm:spPr/>
    </dgm:pt>
    <dgm:pt modelId="{E73C3863-DF05-497F-B4FE-D24163E976A0}" type="pres">
      <dgm:prSet presAssocID="{82547415-35F3-474A-8B34-A6F89E3E79AD}" presName="arrowAndChildren" presStyleCnt="0"/>
      <dgm:spPr/>
    </dgm:pt>
    <dgm:pt modelId="{1D7B4E5D-8C14-4D32-93D5-C75800C93862}" type="pres">
      <dgm:prSet presAssocID="{82547415-35F3-474A-8B34-A6F89E3E79AD}" presName="parentTextArrow" presStyleLbl="node1" presStyleIdx="0" presStyleCnt="0"/>
      <dgm:spPr/>
    </dgm:pt>
    <dgm:pt modelId="{E17D74B1-4C54-49C3-99DB-FFB93BD7B01A}" type="pres">
      <dgm:prSet presAssocID="{82547415-35F3-474A-8B34-A6F89E3E79AD}" presName="arrow" presStyleLbl="alignNode1" presStyleIdx="1" presStyleCnt="4"/>
      <dgm:spPr/>
    </dgm:pt>
    <dgm:pt modelId="{64CE222B-A0B7-4265-B8D9-12FD11F7B1F8}" type="pres">
      <dgm:prSet presAssocID="{82547415-35F3-474A-8B34-A6F89E3E79AD}" presName="descendantArrow" presStyleLbl="bgAccFollowNode1" presStyleIdx="1" presStyleCnt="4"/>
      <dgm:spPr/>
    </dgm:pt>
    <dgm:pt modelId="{5B9A0C92-D672-4CE6-AC72-7F556AD78CA2}" type="pres">
      <dgm:prSet presAssocID="{19B197A9-D52C-48ED-BC09-F7EAEFBC0DDE}" presName="sp" presStyleCnt="0"/>
      <dgm:spPr/>
    </dgm:pt>
    <dgm:pt modelId="{A32E2E69-2399-482E-841E-36476E340D1C}" type="pres">
      <dgm:prSet presAssocID="{B97FAD37-0B62-4A34-9F1B-ED233BCCAB74}" presName="arrowAndChildren" presStyleCnt="0"/>
      <dgm:spPr/>
    </dgm:pt>
    <dgm:pt modelId="{49E38CC7-2F98-4F52-BC17-A77C225ADDE6}" type="pres">
      <dgm:prSet presAssocID="{B97FAD37-0B62-4A34-9F1B-ED233BCCAB74}" presName="parentTextArrow" presStyleLbl="node1" presStyleIdx="0" presStyleCnt="0"/>
      <dgm:spPr/>
    </dgm:pt>
    <dgm:pt modelId="{C9B6D14C-1AF3-414D-B9A4-9AE06195ED9D}" type="pres">
      <dgm:prSet presAssocID="{B97FAD37-0B62-4A34-9F1B-ED233BCCAB74}" presName="arrow" presStyleLbl="alignNode1" presStyleIdx="2" presStyleCnt="4"/>
      <dgm:spPr/>
    </dgm:pt>
    <dgm:pt modelId="{84D98D62-1B47-4611-AA69-95CBC866C73F}" type="pres">
      <dgm:prSet presAssocID="{B97FAD37-0B62-4A34-9F1B-ED233BCCAB74}" presName="descendantArrow" presStyleLbl="bgAccFollowNode1" presStyleIdx="2" presStyleCnt="4"/>
      <dgm:spPr/>
    </dgm:pt>
    <dgm:pt modelId="{04F9F057-50B8-4591-BA71-6329088E2C37}" type="pres">
      <dgm:prSet presAssocID="{6F92F8EE-BC12-47D8-A06F-415BAF0D7E3A}" presName="sp" presStyleCnt="0"/>
      <dgm:spPr/>
    </dgm:pt>
    <dgm:pt modelId="{B2C7ACF8-D715-4A1B-9CB0-F98C84235AD7}" type="pres">
      <dgm:prSet presAssocID="{E8590A95-3AC5-4B51-B269-5EB87AF55FD1}" presName="arrowAndChildren" presStyleCnt="0"/>
      <dgm:spPr/>
    </dgm:pt>
    <dgm:pt modelId="{A1737D9C-7354-44BE-B7FC-638D4B08E650}" type="pres">
      <dgm:prSet presAssocID="{E8590A95-3AC5-4B51-B269-5EB87AF55FD1}" presName="parentTextArrow" presStyleLbl="node1" presStyleIdx="0" presStyleCnt="0"/>
      <dgm:spPr/>
    </dgm:pt>
    <dgm:pt modelId="{8031D444-BF91-4008-8829-F28B6CECEFE7}" type="pres">
      <dgm:prSet presAssocID="{E8590A95-3AC5-4B51-B269-5EB87AF55FD1}" presName="arrow" presStyleLbl="alignNode1" presStyleIdx="3" presStyleCnt="4"/>
      <dgm:spPr/>
    </dgm:pt>
    <dgm:pt modelId="{63290BB4-EC97-4073-A230-3FCD19485BBC}" type="pres">
      <dgm:prSet presAssocID="{E8590A95-3AC5-4B51-B269-5EB87AF55FD1}" presName="descendantArrow" presStyleLbl="bgAccFollowNode1" presStyleIdx="3" presStyleCnt="4"/>
      <dgm:spPr/>
    </dgm:pt>
  </dgm:ptLst>
  <dgm:cxnLst>
    <dgm:cxn modelId="{09EAAB11-7A7E-4946-863C-F94D932EF758}" type="presOf" srcId="{E8590A95-3AC5-4B51-B269-5EB87AF55FD1}" destId="{A1737D9C-7354-44BE-B7FC-638D4B08E650}" srcOrd="0" destOrd="0" presId="urn:microsoft.com/office/officeart/2016/7/layout/VerticalDownArrowProcess"/>
    <dgm:cxn modelId="{194BBD3A-6AD0-48C3-A5D1-5AC7F7C0FA8F}" type="presOf" srcId="{CD8953F0-E41C-4A82-95F5-3DD87D2ECCC5}" destId="{63290BB4-EC97-4073-A230-3FCD19485BBC}" srcOrd="0" destOrd="0" presId="urn:microsoft.com/office/officeart/2016/7/layout/VerticalDownArrowProcess"/>
    <dgm:cxn modelId="{CCE53740-3B73-4D5B-B3F7-5E541A532D54}" type="presOf" srcId="{6B83F77B-064C-4A40-AE67-A304D8453E20}" destId="{84D98D62-1B47-4611-AA69-95CBC866C73F}" srcOrd="0" destOrd="0" presId="urn:microsoft.com/office/officeart/2016/7/layout/VerticalDownArrowProcess"/>
    <dgm:cxn modelId="{E5086840-213C-4EB1-99A5-7943B28FCFF4}" type="presOf" srcId="{BEB6FD39-F9AB-4ED3-9942-05238E49A150}" destId="{64CE222B-A0B7-4265-B8D9-12FD11F7B1F8}" srcOrd="0" destOrd="0" presId="urn:microsoft.com/office/officeart/2016/7/layout/VerticalDownArrowProcess"/>
    <dgm:cxn modelId="{7903C341-D391-41AD-BFD9-8796D1FF045C}" srcId="{B97FAD37-0B62-4A34-9F1B-ED233BCCAB74}" destId="{6B83F77B-064C-4A40-AE67-A304D8453E20}" srcOrd="0" destOrd="0" parTransId="{83523988-8027-483F-A0CD-2DB6567F0897}" sibTransId="{0325767F-F9F1-49D9-8CCF-94CDDE4C80BD}"/>
    <dgm:cxn modelId="{26298862-706C-42EA-BE2E-81541A6BE0E8}" type="presOf" srcId="{B97FAD37-0B62-4A34-9F1B-ED233BCCAB74}" destId="{C9B6D14C-1AF3-414D-B9A4-9AE06195ED9D}" srcOrd="1" destOrd="0" presId="urn:microsoft.com/office/officeart/2016/7/layout/VerticalDownArrowProcess"/>
    <dgm:cxn modelId="{DCDEAA64-463C-4B55-8D53-F7C7A950E7A0}" type="presOf" srcId="{E8590A95-3AC5-4B51-B269-5EB87AF55FD1}" destId="{8031D444-BF91-4008-8829-F28B6CECEFE7}" srcOrd="1" destOrd="0" presId="urn:microsoft.com/office/officeart/2016/7/layout/VerticalDownArrowProcess"/>
    <dgm:cxn modelId="{03F0AA6A-72C2-4AF0-AB86-0FE2CBCA08E1}" type="presOf" srcId="{E2D40995-707D-4CBC-BB71-F344D7D5F6F9}" destId="{4595B92C-6AC2-4057-885E-24E474481A81}" srcOrd="0" destOrd="0" presId="urn:microsoft.com/office/officeart/2016/7/layout/VerticalDownArrowProcess"/>
    <dgm:cxn modelId="{3DF0A04C-7A04-4462-B92E-995490B4D7D5}" srcId="{82547415-35F3-474A-8B34-A6F89E3E79AD}" destId="{BEB6FD39-F9AB-4ED3-9942-05238E49A150}" srcOrd="0" destOrd="0" parTransId="{507D8E35-D3AF-49BF-823E-A220529D13BA}" sibTransId="{4E718B9C-DD6B-4D65-BCDA-696104FAE1FF}"/>
    <dgm:cxn modelId="{5C974D72-52DB-4582-9C11-54E38FCD3309}" srcId="{4CE8EB6C-FA28-4B5C-992D-6D0247CF4CB9}" destId="{82547415-35F3-474A-8B34-A6F89E3E79AD}" srcOrd="2" destOrd="0" parTransId="{204CDC5A-3662-4C52-8B95-4C153FE63B54}" sibTransId="{39475E7A-7238-4D3F-AD00-966ECCA97647}"/>
    <dgm:cxn modelId="{3FD36559-0C3B-46E0-9F99-E683F57844CC}" srcId="{4CE8EB6C-FA28-4B5C-992D-6D0247CF4CB9}" destId="{B97FAD37-0B62-4A34-9F1B-ED233BCCAB74}" srcOrd="1" destOrd="0" parTransId="{B15ED1C9-AD00-4022-8FAE-7036EDE9EE98}" sibTransId="{19B197A9-D52C-48ED-BC09-F7EAEFBC0DDE}"/>
    <dgm:cxn modelId="{7E68D381-A52A-4FB4-B2D1-BD279596150B}" srcId="{E8590A95-3AC5-4B51-B269-5EB87AF55FD1}" destId="{CD8953F0-E41C-4A82-95F5-3DD87D2ECCC5}" srcOrd="0" destOrd="0" parTransId="{A40949F6-0BAC-48B9-9DBA-ADF38C49AC1E}" sibTransId="{71A53D24-2E3E-4250-A0B3-6123BD095BFB}"/>
    <dgm:cxn modelId="{4B167A8F-B542-499D-91DE-FD214BE06932}" type="presOf" srcId="{82547415-35F3-474A-8B34-A6F89E3E79AD}" destId="{1D7B4E5D-8C14-4D32-93D5-C75800C93862}" srcOrd="0" destOrd="0" presId="urn:microsoft.com/office/officeart/2016/7/layout/VerticalDownArrowProcess"/>
    <dgm:cxn modelId="{1A035C99-1536-41EE-A0E4-8D5DEDBA112D}" srcId="{A0EFD065-2497-4E3C-8841-A569FEA492A7}" destId="{E2D40995-707D-4CBC-BB71-F344D7D5F6F9}" srcOrd="0" destOrd="0" parTransId="{1EA383CD-1FF4-42B4-A24B-85E1C668B733}" sibTransId="{E897EEFD-E771-4A33-9CF7-C3550E35C3FD}"/>
    <dgm:cxn modelId="{091E4F9A-A097-47E9-826A-B996C1451861}" srcId="{4CE8EB6C-FA28-4B5C-992D-6D0247CF4CB9}" destId="{A0EFD065-2497-4E3C-8841-A569FEA492A7}" srcOrd="3" destOrd="0" parTransId="{F9C2E76E-3886-4782-BBAD-9EF5CA97CDBC}" sibTransId="{7737BD59-C062-43E5-B4F1-8E5738099A9F}"/>
    <dgm:cxn modelId="{F32282A8-D7B2-49CD-B356-9661798BBE25}" type="presOf" srcId="{4CE8EB6C-FA28-4B5C-992D-6D0247CF4CB9}" destId="{75D7F977-AE1E-4B3D-A239-D8AFCC03F17D}" srcOrd="0" destOrd="0" presId="urn:microsoft.com/office/officeart/2016/7/layout/VerticalDownArrowProcess"/>
    <dgm:cxn modelId="{2F1FCAC5-95CF-4666-AC90-90FC5E5BD7C5}" srcId="{4CE8EB6C-FA28-4B5C-992D-6D0247CF4CB9}" destId="{E8590A95-3AC5-4B51-B269-5EB87AF55FD1}" srcOrd="0" destOrd="0" parTransId="{2F2C207E-29F9-40AE-BC94-73C233004D0A}" sibTransId="{6F92F8EE-BC12-47D8-A06F-415BAF0D7E3A}"/>
    <dgm:cxn modelId="{68BC1CD8-9DDC-416E-999C-D1819A048D1E}" type="presOf" srcId="{B97FAD37-0B62-4A34-9F1B-ED233BCCAB74}" destId="{49E38CC7-2F98-4F52-BC17-A77C225ADDE6}" srcOrd="0" destOrd="0" presId="urn:microsoft.com/office/officeart/2016/7/layout/VerticalDownArrowProcess"/>
    <dgm:cxn modelId="{4AFF72E0-24E3-4AA4-9B40-37DD8B388BC5}" type="presOf" srcId="{A0EFD065-2497-4E3C-8841-A569FEA492A7}" destId="{7A84105F-B2BF-4177-A9F8-938E2B8EF1B1}" srcOrd="0" destOrd="0" presId="urn:microsoft.com/office/officeart/2016/7/layout/VerticalDownArrowProcess"/>
    <dgm:cxn modelId="{CD91BAE0-ED38-49E2-B996-DADDA10D85D0}" type="presOf" srcId="{82547415-35F3-474A-8B34-A6F89E3E79AD}" destId="{E17D74B1-4C54-49C3-99DB-FFB93BD7B01A}" srcOrd="1" destOrd="0" presId="urn:microsoft.com/office/officeart/2016/7/layout/VerticalDownArrowProcess"/>
    <dgm:cxn modelId="{AD626FFF-8552-4A8C-8103-37978D5A4B93}" type="presParOf" srcId="{75D7F977-AE1E-4B3D-A239-D8AFCC03F17D}" destId="{ECF81313-433D-4E19-AC4F-1CE9B4854DE6}" srcOrd="0" destOrd="0" presId="urn:microsoft.com/office/officeart/2016/7/layout/VerticalDownArrowProcess"/>
    <dgm:cxn modelId="{924206F7-5F42-48CA-BBD5-D3DFAE26DB30}" type="presParOf" srcId="{ECF81313-433D-4E19-AC4F-1CE9B4854DE6}" destId="{7A84105F-B2BF-4177-A9F8-938E2B8EF1B1}" srcOrd="0" destOrd="0" presId="urn:microsoft.com/office/officeart/2016/7/layout/VerticalDownArrowProcess"/>
    <dgm:cxn modelId="{50CD83DE-1062-4795-AD95-7B3D4AFE579A}" type="presParOf" srcId="{ECF81313-433D-4E19-AC4F-1CE9B4854DE6}" destId="{4595B92C-6AC2-4057-885E-24E474481A81}" srcOrd="1" destOrd="0" presId="urn:microsoft.com/office/officeart/2016/7/layout/VerticalDownArrowProcess"/>
    <dgm:cxn modelId="{29FDEFBC-A777-4C33-80C5-A636A064BBA3}" type="presParOf" srcId="{75D7F977-AE1E-4B3D-A239-D8AFCC03F17D}" destId="{B41C9FAA-58EA-4515-AF94-FB32B0563AF3}" srcOrd="1" destOrd="0" presId="urn:microsoft.com/office/officeart/2016/7/layout/VerticalDownArrowProcess"/>
    <dgm:cxn modelId="{BBB9D9F7-E6CD-42AD-A8EC-C405CF1D8539}" type="presParOf" srcId="{75D7F977-AE1E-4B3D-A239-D8AFCC03F17D}" destId="{E73C3863-DF05-497F-B4FE-D24163E976A0}" srcOrd="2" destOrd="0" presId="urn:microsoft.com/office/officeart/2016/7/layout/VerticalDownArrowProcess"/>
    <dgm:cxn modelId="{823AC879-4820-4F98-A47F-B76A02EE1BDE}" type="presParOf" srcId="{E73C3863-DF05-497F-B4FE-D24163E976A0}" destId="{1D7B4E5D-8C14-4D32-93D5-C75800C93862}" srcOrd="0" destOrd="0" presId="urn:microsoft.com/office/officeart/2016/7/layout/VerticalDownArrowProcess"/>
    <dgm:cxn modelId="{89778935-4168-4FB3-822D-039F00A34D67}" type="presParOf" srcId="{E73C3863-DF05-497F-B4FE-D24163E976A0}" destId="{E17D74B1-4C54-49C3-99DB-FFB93BD7B01A}" srcOrd="1" destOrd="0" presId="urn:microsoft.com/office/officeart/2016/7/layout/VerticalDownArrowProcess"/>
    <dgm:cxn modelId="{6CAAAD89-6FFB-4C3B-9BD0-A53906F189F7}" type="presParOf" srcId="{E73C3863-DF05-497F-B4FE-D24163E976A0}" destId="{64CE222B-A0B7-4265-B8D9-12FD11F7B1F8}" srcOrd="2" destOrd="0" presId="urn:microsoft.com/office/officeart/2016/7/layout/VerticalDownArrowProcess"/>
    <dgm:cxn modelId="{2A912503-5A12-4169-84A6-AA856DA4A3BA}" type="presParOf" srcId="{75D7F977-AE1E-4B3D-A239-D8AFCC03F17D}" destId="{5B9A0C92-D672-4CE6-AC72-7F556AD78CA2}" srcOrd="3" destOrd="0" presId="urn:microsoft.com/office/officeart/2016/7/layout/VerticalDownArrowProcess"/>
    <dgm:cxn modelId="{E6560316-36E3-49A0-B958-6F5E7C12997A}" type="presParOf" srcId="{75D7F977-AE1E-4B3D-A239-D8AFCC03F17D}" destId="{A32E2E69-2399-482E-841E-36476E340D1C}" srcOrd="4" destOrd="0" presId="urn:microsoft.com/office/officeart/2016/7/layout/VerticalDownArrowProcess"/>
    <dgm:cxn modelId="{9B55670E-8689-4BCD-BD26-4035A99B7ED1}" type="presParOf" srcId="{A32E2E69-2399-482E-841E-36476E340D1C}" destId="{49E38CC7-2F98-4F52-BC17-A77C225ADDE6}" srcOrd="0" destOrd="0" presId="urn:microsoft.com/office/officeart/2016/7/layout/VerticalDownArrowProcess"/>
    <dgm:cxn modelId="{2897C780-F78C-439E-AF39-4437910F7E1C}" type="presParOf" srcId="{A32E2E69-2399-482E-841E-36476E340D1C}" destId="{C9B6D14C-1AF3-414D-B9A4-9AE06195ED9D}" srcOrd="1" destOrd="0" presId="urn:microsoft.com/office/officeart/2016/7/layout/VerticalDownArrowProcess"/>
    <dgm:cxn modelId="{F5B09392-DE76-4FE8-A621-BBCBD1D6505F}" type="presParOf" srcId="{A32E2E69-2399-482E-841E-36476E340D1C}" destId="{84D98D62-1B47-4611-AA69-95CBC866C73F}" srcOrd="2" destOrd="0" presId="urn:microsoft.com/office/officeart/2016/7/layout/VerticalDownArrowProcess"/>
    <dgm:cxn modelId="{ED54F78D-F3EC-4706-BD01-D51FB6C60897}" type="presParOf" srcId="{75D7F977-AE1E-4B3D-A239-D8AFCC03F17D}" destId="{04F9F057-50B8-4591-BA71-6329088E2C37}" srcOrd="5" destOrd="0" presId="urn:microsoft.com/office/officeart/2016/7/layout/VerticalDownArrowProcess"/>
    <dgm:cxn modelId="{9F567924-6467-4E9D-A2C8-72B54DF94FFE}" type="presParOf" srcId="{75D7F977-AE1E-4B3D-A239-D8AFCC03F17D}" destId="{B2C7ACF8-D715-4A1B-9CB0-F98C84235AD7}" srcOrd="6" destOrd="0" presId="urn:microsoft.com/office/officeart/2016/7/layout/VerticalDownArrowProcess"/>
    <dgm:cxn modelId="{60CF3512-05B8-4E59-AD26-DEB1B50A447A}" type="presParOf" srcId="{B2C7ACF8-D715-4A1B-9CB0-F98C84235AD7}" destId="{A1737D9C-7354-44BE-B7FC-638D4B08E650}" srcOrd="0" destOrd="0" presId="urn:microsoft.com/office/officeart/2016/7/layout/VerticalDownArrowProcess"/>
    <dgm:cxn modelId="{B8D31592-DC70-439C-B9B5-2288284B54EC}" type="presParOf" srcId="{B2C7ACF8-D715-4A1B-9CB0-F98C84235AD7}" destId="{8031D444-BF91-4008-8829-F28B6CECEFE7}" srcOrd="1" destOrd="0" presId="urn:microsoft.com/office/officeart/2016/7/layout/VerticalDownArrowProcess"/>
    <dgm:cxn modelId="{9F7BA193-B7C1-4086-9202-47FCE26C04B5}" type="presParOf" srcId="{B2C7ACF8-D715-4A1B-9CB0-F98C84235AD7}" destId="{63290BB4-EC97-4073-A230-3FCD19485BBC}" srcOrd="2" destOrd="0" presId="urn:microsoft.com/office/officeart/2016/7/layout/VerticalDownArrowProces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A84105F-B2BF-4177-A9F8-938E2B8EF1B1}">
      <dsp:nvSpPr>
        <dsp:cNvPr id="0" name=""/>
        <dsp:cNvSpPr/>
      </dsp:nvSpPr>
      <dsp:spPr>
        <a:xfrm>
          <a:off x="0" y="3958747"/>
          <a:ext cx="2670810" cy="866077"/>
        </a:xfrm>
        <a:prstGeom prst="rect">
          <a:avLst/>
        </a:prstGeom>
        <a:solidFill>
          <a:schemeClr val="accent2">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89948" tIns="117172" rIns="189948" bIns="117172" numCol="1" spcCol="1270" anchor="ctr" anchorCtr="0">
          <a:noAutofit/>
        </a:bodyPr>
        <a:lstStyle/>
        <a:p>
          <a:pPr marL="0" lvl="0" indent="0" algn="ctr" defTabSz="1600200">
            <a:lnSpc>
              <a:spcPct val="90000"/>
            </a:lnSpc>
            <a:spcBef>
              <a:spcPct val="0"/>
            </a:spcBef>
            <a:spcAft>
              <a:spcPct val="35000"/>
            </a:spcAft>
            <a:buNone/>
          </a:pPr>
          <a:r>
            <a:rPr lang="en-US" sz="3600" kern="1200"/>
            <a:t>Choose</a:t>
          </a:r>
        </a:p>
      </dsp:txBody>
      <dsp:txXfrm>
        <a:off x="0" y="3958747"/>
        <a:ext cx="2670810" cy="866077"/>
      </dsp:txXfrm>
    </dsp:sp>
    <dsp:sp modelId="{4595B92C-6AC2-4057-885E-24E474481A81}">
      <dsp:nvSpPr>
        <dsp:cNvPr id="0" name=""/>
        <dsp:cNvSpPr/>
      </dsp:nvSpPr>
      <dsp:spPr>
        <a:xfrm>
          <a:off x="2670810" y="3958747"/>
          <a:ext cx="8012430" cy="866077"/>
        </a:xfrm>
        <a:prstGeom prst="rect">
          <a:avLst/>
        </a:prstGeom>
        <a:solidFill>
          <a:schemeClr val="accent2">
            <a:tint val="40000"/>
            <a:alpha val="90000"/>
            <a:hueOff val="0"/>
            <a:satOff val="0"/>
            <a:lumOff val="0"/>
            <a:alphaOff val="0"/>
          </a:schemeClr>
        </a:solidFill>
        <a:ln w="12700" cap="flat" cmpd="sng" algn="ctr">
          <a:solidFill>
            <a:schemeClr val="accent2">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62530" tIns="0" rIns="162530" bIns="0" numCol="1" spcCol="1270" anchor="ctr" anchorCtr="0">
          <a:noAutofit/>
        </a:bodyPr>
        <a:lstStyle/>
        <a:p>
          <a:pPr marL="0" lvl="0" indent="0" algn="l" defTabSz="1022350">
            <a:lnSpc>
              <a:spcPct val="90000"/>
            </a:lnSpc>
            <a:spcBef>
              <a:spcPct val="0"/>
            </a:spcBef>
            <a:spcAft>
              <a:spcPct val="35000"/>
            </a:spcAft>
            <a:buNone/>
          </a:pPr>
          <a:r>
            <a:rPr lang="en-US" sz="2300" kern="1200" dirty="0"/>
            <a:t>Choose a post-it that another student wrote, and change what they wrote into positive language. Finally discuss all the changes.</a:t>
          </a:r>
        </a:p>
      </dsp:txBody>
      <dsp:txXfrm>
        <a:off x="2670810" y="3958747"/>
        <a:ext cx="8012430" cy="866077"/>
      </dsp:txXfrm>
    </dsp:sp>
    <dsp:sp modelId="{E17D74B1-4C54-49C3-99DB-FFB93BD7B01A}">
      <dsp:nvSpPr>
        <dsp:cNvPr id="0" name=""/>
        <dsp:cNvSpPr/>
      </dsp:nvSpPr>
      <dsp:spPr>
        <a:xfrm rot="10800000">
          <a:off x="0" y="2639711"/>
          <a:ext cx="2670810" cy="1332026"/>
        </a:xfrm>
        <a:prstGeom prst="upArrowCallout">
          <a:avLst>
            <a:gd name="adj1" fmla="val 5000"/>
            <a:gd name="adj2" fmla="val 10000"/>
            <a:gd name="adj3" fmla="val 15000"/>
            <a:gd name="adj4" fmla="val 64977"/>
          </a:avLst>
        </a:prstGeom>
        <a:solidFill>
          <a:schemeClr val="accent2">
            <a:hueOff val="-485121"/>
            <a:satOff val="-27976"/>
            <a:lumOff val="2876"/>
            <a:alphaOff val="0"/>
          </a:schemeClr>
        </a:solidFill>
        <a:ln w="12700" cap="flat" cmpd="sng" algn="ctr">
          <a:solidFill>
            <a:schemeClr val="accent2">
              <a:hueOff val="-485121"/>
              <a:satOff val="-27976"/>
              <a:lumOff val="2876"/>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89948" tIns="117137" rIns="189948" bIns="117137" numCol="1" spcCol="1270" anchor="ctr" anchorCtr="0">
          <a:noAutofit/>
        </a:bodyPr>
        <a:lstStyle/>
        <a:p>
          <a:pPr marL="0" lvl="0" indent="0" algn="ctr" defTabSz="1600200">
            <a:lnSpc>
              <a:spcPct val="90000"/>
            </a:lnSpc>
            <a:spcBef>
              <a:spcPct val="0"/>
            </a:spcBef>
            <a:spcAft>
              <a:spcPct val="35000"/>
            </a:spcAft>
            <a:buNone/>
          </a:pPr>
          <a:r>
            <a:rPr lang="en-US" sz="3600" kern="1200"/>
            <a:t>Stick</a:t>
          </a:r>
        </a:p>
      </dsp:txBody>
      <dsp:txXfrm rot="-10800000">
        <a:off x="0" y="2639711"/>
        <a:ext cx="2670810" cy="865817"/>
      </dsp:txXfrm>
    </dsp:sp>
    <dsp:sp modelId="{64CE222B-A0B7-4265-B8D9-12FD11F7B1F8}">
      <dsp:nvSpPr>
        <dsp:cNvPr id="0" name=""/>
        <dsp:cNvSpPr/>
      </dsp:nvSpPr>
      <dsp:spPr>
        <a:xfrm>
          <a:off x="2670810" y="2639711"/>
          <a:ext cx="8012430" cy="865817"/>
        </a:xfrm>
        <a:prstGeom prst="rect">
          <a:avLst/>
        </a:prstGeom>
        <a:solidFill>
          <a:schemeClr val="accent2">
            <a:tint val="40000"/>
            <a:alpha val="90000"/>
            <a:hueOff val="-283075"/>
            <a:satOff val="-25115"/>
            <a:lumOff val="-256"/>
            <a:alphaOff val="0"/>
          </a:schemeClr>
        </a:solidFill>
        <a:ln w="12700" cap="flat" cmpd="sng" algn="ctr">
          <a:solidFill>
            <a:schemeClr val="accent2">
              <a:tint val="40000"/>
              <a:alpha val="90000"/>
              <a:hueOff val="-283075"/>
              <a:satOff val="-25115"/>
              <a:lumOff val="-256"/>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62530" tIns="0" rIns="162530" bIns="0" numCol="1" spcCol="1270" anchor="ctr" anchorCtr="0">
          <a:noAutofit/>
        </a:bodyPr>
        <a:lstStyle/>
        <a:p>
          <a:pPr marL="0" lvl="0" indent="0" algn="l" defTabSz="1022350">
            <a:lnSpc>
              <a:spcPct val="90000"/>
            </a:lnSpc>
            <a:spcBef>
              <a:spcPct val="0"/>
            </a:spcBef>
            <a:spcAft>
              <a:spcPct val="35000"/>
            </a:spcAft>
            <a:buNone/>
          </a:pPr>
          <a:r>
            <a:rPr lang="en-US" sz="2300" kern="1200"/>
            <a:t>Stick the post-its to the wall</a:t>
          </a:r>
        </a:p>
      </dsp:txBody>
      <dsp:txXfrm>
        <a:off x="2670810" y="2639711"/>
        <a:ext cx="8012430" cy="865817"/>
      </dsp:txXfrm>
    </dsp:sp>
    <dsp:sp modelId="{C9B6D14C-1AF3-414D-B9A4-9AE06195ED9D}">
      <dsp:nvSpPr>
        <dsp:cNvPr id="0" name=""/>
        <dsp:cNvSpPr/>
      </dsp:nvSpPr>
      <dsp:spPr>
        <a:xfrm rot="10800000">
          <a:off x="0" y="1320676"/>
          <a:ext cx="2670810" cy="1332026"/>
        </a:xfrm>
        <a:prstGeom prst="upArrowCallout">
          <a:avLst>
            <a:gd name="adj1" fmla="val 5000"/>
            <a:gd name="adj2" fmla="val 10000"/>
            <a:gd name="adj3" fmla="val 15000"/>
            <a:gd name="adj4" fmla="val 64977"/>
          </a:avLst>
        </a:prstGeom>
        <a:solidFill>
          <a:schemeClr val="accent2">
            <a:hueOff val="-970242"/>
            <a:satOff val="-55952"/>
            <a:lumOff val="5752"/>
            <a:alphaOff val="0"/>
          </a:schemeClr>
        </a:solidFill>
        <a:ln w="12700" cap="flat" cmpd="sng" algn="ctr">
          <a:solidFill>
            <a:schemeClr val="accent2">
              <a:hueOff val="-970242"/>
              <a:satOff val="-55952"/>
              <a:lumOff val="5752"/>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89948" tIns="117137" rIns="189948" bIns="117137" numCol="1" spcCol="1270" anchor="ctr" anchorCtr="0">
          <a:noAutofit/>
        </a:bodyPr>
        <a:lstStyle/>
        <a:p>
          <a:pPr marL="0" lvl="0" indent="0" algn="ctr" defTabSz="1600200">
            <a:lnSpc>
              <a:spcPct val="90000"/>
            </a:lnSpc>
            <a:spcBef>
              <a:spcPct val="0"/>
            </a:spcBef>
            <a:spcAft>
              <a:spcPct val="35000"/>
            </a:spcAft>
            <a:buNone/>
          </a:pPr>
          <a:r>
            <a:rPr lang="en-US" sz="3600" kern="1200"/>
            <a:t>Write</a:t>
          </a:r>
        </a:p>
      </dsp:txBody>
      <dsp:txXfrm rot="-10800000">
        <a:off x="0" y="1320676"/>
        <a:ext cx="2670810" cy="865817"/>
      </dsp:txXfrm>
    </dsp:sp>
    <dsp:sp modelId="{84D98D62-1B47-4611-AA69-95CBC866C73F}">
      <dsp:nvSpPr>
        <dsp:cNvPr id="0" name=""/>
        <dsp:cNvSpPr/>
      </dsp:nvSpPr>
      <dsp:spPr>
        <a:xfrm>
          <a:off x="2670810" y="1320676"/>
          <a:ext cx="8012430" cy="865817"/>
        </a:xfrm>
        <a:prstGeom prst="rect">
          <a:avLst/>
        </a:prstGeom>
        <a:solidFill>
          <a:schemeClr val="accent2">
            <a:tint val="40000"/>
            <a:alpha val="90000"/>
            <a:hueOff val="-566151"/>
            <a:satOff val="-50231"/>
            <a:lumOff val="-513"/>
            <a:alphaOff val="0"/>
          </a:schemeClr>
        </a:solidFill>
        <a:ln w="12700" cap="flat" cmpd="sng" algn="ctr">
          <a:solidFill>
            <a:schemeClr val="accent2">
              <a:tint val="40000"/>
              <a:alpha val="90000"/>
              <a:hueOff val="-566151"/>
              <a:satOff val="-50231"/>
              <a:lumOff val="-513"/>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62530" tIns="0" rIns="162530" bIns="0" numCol="1" spcCol="1270" anchor="ctr" anchorCtr="0">
          <a:noAutofit/>
        </a:bodyPr>
        <a:lstStyle/>
        <a:p>
          <a:pPr marL="0" lvl="0" indent="0" algn="l" defTabSz="1022350">
            <a:lnSpc>
              <a:spcPct val="90000"/>
            </a:lnSpc>
            <a:spcBef>
              <a:spcPct val="0"/>
            </a:spcBef>
            <a:spcAft>
              <a:spcPct val="35000"/>
            </a:spcAft>
            <a:buNone/>
          </a:pPr>
          <a:r>
            <a:rPr lang="en-US" sz="2300" kern="1200"/>
            <a:t>Write a nationality and something negative people say about people with this nationality (it could be your own country!)</a:t>
          </a:r>
        </a:p>
      </dsp:txBody>
      <dsp:txXfrm>
        <a:off x="2670810" y="1320676"/>
        <a:ext cx="8012430" cy="865817"/>
      </dsp:txXfrm>
    </dsp:sp>
    <dsp:sp modelId="{8031D444-BF91-4008-8829-F28B6CECEFE7}">
      <dsp:nvSpPr>
        <dsp:cNvPr id="0" name=""/>
        <dsp:cNvSpPr/>
      </dsp:nvSpPr>
      <dsp:spPr>
        <a:xfrm rot="10800000">
          <a:off x="0" y="1640"/>
          <a:ext cx="2670810" cy="1332026"/>
        </a:xfrm>
        <a:prstGeom prst="upArrowCallout">
          <a:avLst>
            <a:gd name="adj1" fmla="val 5000"/>
            <a:gd name="adj2" fmla="val 10000"/>
            <a:gd name="adj3" fmla="val 15000"/>
            <a:gd name="adj4" fmla="val 64977"/>
          </a:avLst>
        </a:prstGeom>
        <a:solidFill>
          <a:schemeClr val="accent2">
            <a:hueOff val="-1455363"/>
            <a:satOff val="-83928"/>
            <a:lumOff val="8628"/>
            <a:alphaOff val="0"/>
          </a:schemeClr>
        </a:solidFill>
        <a:ln w="12700" cap="flat" cmpd="sng" algn="ctr">
          <a:solidFill>
            <a:schemeClr val="accent2">
              <a:hueOff val="-1455363"/>
              <a:satOff val="-83928"/>
              <a:lumOff val="8628"/>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89948" tIns="117137" rIns="189948" bIns="117137" numCol="1" spcCol="1270" anchor="ctr" anchorCtr="0">
          <a:noAutofit/>
        </a:bodyPr>
        <a:lstStyle/>
        <a:p>
          <a:pPr marL="0" lvl="0" indent="0" algn="ctr" defTabSz="1600200">
            <a:lnSpc>
              <a:spcPct val="90000"/>
            </a:lnSpc>
            <a:spcBef>
              <a:spcPct val="0"/>
            </a:spcBef>
            <a:spcAft>
              <a:spcPct val="35000"/>
            </a:spcAft>
            <a:buNone/>
          </a:pPr>
          <a:r>
            <a:rPr lang="en-US" sz="3600" kern="1200" dirty="0"/>
            <a:t>Take</a:t>
          </a:r>
        </a:p>
      </dsp:txBody>
      <dsp:txXfrm rot="-10800000">
        <a:off x="0" y="1640"/>
        <a:ext cx="2670810" cy="865817"/>
      </dsp:txXfrm>
    </dsp:sp>
    <dsp:sp modelId="{63290BB4-EC97-4073-A230-3FCD19485BBC}">
      <dsp:nvSpPr>
        <dsp:cNvPr id="0" name=""/>
        <dsp:cNvSpPr/>
      </dsp:nvSpPr>
      <dsp:spPr>
        <a:xfrm>
          <a:off x="2670810" y="1640"/>
          <a:ext cx="8012430" cy="865817"/>
        </a:xfrm>
        <a:prstGeom prst="rect">
          <a:avLst/>
        </a:prstGeom>
        <a:solidFill>
          <a:schemeClr val="accent2">
            <a:tint val="40000"/>
            <a:alpha val="90000"/>
            <a:hueOff val="-849226"/>
            <a:satOff val="-75346"/>
            <a:lumOff val="-769"/>
            <a:alphaOff val="0"/>
          </a:schemeClr>
        </a:solidFill>
        <a:ln w="12700" cap="flat" cmpd="sng" algn="ctr">
          <a:solidFill>
            <a:schemeClr val="accent2">
              <a:tint val="40000"/>
              <a:alpha val="90000"/>
              <a:hueOff val="-849226"/>
              <a:satOff val="-75346"/>
              <a:lumOff val="-769"/>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62530" tIns="0" rIns="162530" bIns="0" numCol="1" spcCol="1270" anchor="ctr" anchorCtr="0">
          <a:noAutofit/>
        </a:bodyPr>
        <a:lstStyle/>
        <a:p>
          <a:pPr marL="0" lvl="0" indent="0" algn="l" defTabSz="1022350">
            <a:lnSpc>
              <a:spcPct val="90000"/>
            </a:lnSpc>
            <a:spcBef>
              <a:spcPct val="0"/>
            </a:spcBef>
            <a:spcAft>
              <a:spcPct val="35000"/>
            </a:spcAft>
            <a:buNone/>
          </a:pPr>
          <a:r>
            <a:rPr lang="en-US" sz="2300" kern="1200" dirty="0"/>
            <a:t>Take a post-it note each</a:t>
          </a:r>
        </a:p>
      </dsp:txBody>
      <dsp:txXfrm>
        <a:off x="2670810" y="1640"/>
        <a:ext cx="8012430" cy="865817"/>
      </dsp:txXfrm>
    </dsp:sp>
  </dsp:spTree>
</dsp:drawing>
</file>

<file path=ppt/diagrams/layout1.xml><?xml version="1.0" encoding="utf-8"?>
<dgm:layoutDef xmlns:dgm="http://schemas.openxmlformats.org/drawingml/2006/diagram" xmlns:a="http://schemas.openxmlformats.org/drawingml/2006/main" uniqueId="urn:microsoft.com/office/officeart/2016/7/layout/VerticalDownArrowProcess">
  <dgm:title val="Vertical Down Arrow Process"/>
  <dgm:desc val="Use to show a progression; a timeline; sequential steps in a task, process, or workflow; or to emphasize movement or direction. Level 1 text appears inside an arrow shape while Level 2 text appears below the arrow shapes."/>
  <dgm:catLst>
    <dgm:cat type="process" pri="5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2" destOrd="0"/>
        <dgm:cxn modelId="13" srcId="1" destId="11" srcOrd="0" destOrd="0"/>
        <dgm:cxn modelId="23" srcId="2" destId="21" srcOrd="0" destOrd="0"/>
        <dgm:cxn modelId="33" srcId="3" destId="3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36"/>
      <dgm:constr type="primFontSz" for="des" forName="parentTextArrow" refType="primFontSz" refFor="des" refForName="parentTextBox" op="equ"/>
      <dgm:constr type="primFontSz" for="des" forName="descendantArrow" val="24"/>
      <dgm:constr type="primFontSz" for="des" forName="descendantArrow" refType="primFontSz" refFor="des" refForName="parentTextArrow" op="lte"/>
      <dgm:constr type="primFontSz" for="des" forName="descendantBox" refType="primFontSz" refFor="des" refForName="parentTextArrow" op="lte"/>
      <dgm:constr type="primFontSz" for="des" forName="descendantBox" refType="primFontSz" refFor="des" refForName="parentTextBox" op="lte"/>
      <dgm:constr type="primFontSz" for="des" forName="descendantArrow" refType="primFontSz" refFor="des" refForName="parentTextBox" op="lte"/>
      <dgm:constr type="primFontSz" for="des" forName="descendantBox" refType="primFontSz" refFor="des" refForName="descendan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onstrLst>
              <dgm:constr type="w" for="ch" forName="parentTextBox" refType="w" fact="0.25"/>
              <dgm:constr type="h" for="ch" forName="parentTextBox" refType="h"/>
              <dgm:constr type="t" for="ch" forName="parentTextBox"/>
              <dgm:constr type="w" for="ch" forName="descendantBox" refType="w" fact="0.75"/>
              <dgm:constr type="l" for="ch" forName="descendantBox" refType="w" fact="0.25"/>
              <dgm:constr type="b" for="ch" forName="descendantBox" refType="h"/>
              <dgm:constr type="h" for="ch" forName="descendantBox" refType="h"/>
            </dgm:constrLst>
            <dgm:ruleLst/>
            <dgm:layoutNode name="parentTextBox" styleLbl="alignNode1">
              <dgm:alg type="tx"/>
              <dgm:shape xmlns:r="http://schemas.openxmlformats.org/officeDocument/2006/relationships" type="rect" r:blip="">
                <dgm:adjLst/>
              </dgm:shape>
              <dgm:presOf axis="self"/>
              <dgm:constrLst>
                <dgm:constr type="tMarg" refType="h" fact="0.3835"/>
                <dgm:constr type="bMarg" refType="h" fact="0.3835"/>
                <dgm:constr type="lMarg" refType="w" fact="0.2016"/>
                <dgm:constr type="rMarg" refType="w" fact="0.2016"/>
              </dgm:constrLst>
              <dgm:ruleLst>
                <dgm:rule type="primFontSz" val="14" fact="NaN" max="NaN"/>
              </dgm:ruleLst>
            </dgm:layoutNode>
            <dgm:layoutNode name="descendantBox" styleLbl="bgAccFollowNode1">
              <dgm:alg type="tx">
                <dgm:param type="stBulletLvl" val="0"/>
                <dgm:param type="parTxLTRAlign" val="l"/>
              </dgm:alg>
              <dgm:shape xmlns:r="http://schemas.openxmlformats.org/officeDocument/2006/relationships" type="rect" r:blip="">
                <dgm:adjLst/>
              </dgm:shape>
              <dgm:presOf/>
              <dgm:constrLst>
                <dgm:constr type="tMarg" refType="h" fact="0"/>
                <dgm:constr type="bMarg" refType="h" fact="0"/>
                <dgm:constr type="lMarg" refType="w" fact="0.0575"/>
                <dgm:constr type="rMarg" refType="w" fact="0.0575"/>
              </dgm:constrLst>
              <dgm:presOf axis="des" ptType="node"/>
              <dgm:ruleLst>
                <dgm:rule type="primFontSz" val="11" fact="NaN" max="NaN"/>
              </dgm:ruleLst>
            </dgm:layoutNode>
          </dgm:layoutNode>
        </dgm:if>
        <dgm:else name="Name17">
          <dgm:layoutNode name="arrowAndChildren">
            <dgm:alg type="composite"/>
            <dgm:shape xmlns:r="http://schemas.openxmlformats.org/officeDocument/2006/relationships" r:blip="">
              <dgm:adjLst/>
            </dgm:shape>
            <dgm:presOf/>
            <dgm:constrLst>
              <dgm:constr type="w" for="ch" forName="parentTextArrow" refType="w" fact="0.25"/>
              <dgm:constr type="t" for="ch" forName="parentTextArrow"/>
              <dgm:constr type="h" for="ch" forName="parentTextArrow" refType="h" fact="0.65"/>
              <dgm:constr type="w" for="ch" forName="arrow" refType="w" fact="0.25"/>
              <dgm:constr type="h" for="ch" forName="arrow" refType="h"/>
              <dgm:constr type="l" for="ch" forName="descendantArrow" refType="w" fact="0.25"/>
              <dgm:constr type="w" for="ch" forName="descendantArrow" refType="w" fact="0.75"/>
              <dgm:constr type="b" for="ch" forName="descendantArrow" refType="h" fact="0.65"/>
              <dgm:constr type="h" for="ch" forName="descendantArrow" refType="h" fact="0.65"/>
            </dgm:constrLst>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constr type="tMarg" refType="h" fact="0.3835"/>
                <dgm:constr type="bMarg" refType="h" fact="0.3835"/>
                <dgm:constr type="lMarg" refType="w" fact="0.2016"/>
                <dgm:constr type="rMarg" refType="w" fact="0.2016"/>
              </dgm:constrLst>
              <dgm:ruleLst>
                <dgm:rule type="primFontSz" val="14" fact="NaN" max="NaN"/>
              </dgm:ruleLst>
            </dgm:layoutNode>
            <dgm:layoutNode name="arrow" styleLbl="alignNode1">
              <dgm:alg type="sp"/>
              <dgm:shape xmlns:r="http://schemas.openxmlformats.org/officeDocument/2006/relationships" rot="180" type="upArrowCallout" r:blip="">
                <dgm:adjLst>
                  <dgm:adj idx="1" val="0.05"/>
                  <dgm:adj idx="2" val="0.1"/>
                  <dgm:adj idx="3" val="0.15"/>
                </dgm:adjLst>
              </dgm:shape>
              <dgm:presOf axis="self"/>
              <dgm:constrLst/>
              <dgm:ruleLst/>
            </dgm:layoutNode>
            <dgm:layoutNode name="descendantArrow" styleLbl="bgAccFollowNode1">
              <dgm:alg type="tx">
                <dgm:param type="stBulletLvl" val="0"/>
                <dgm:param type="parTxLTRAlign" val="l"/>
              </dgm:alg>
              <dgm:shape xmlns:r="http://schemas.openxmlformats.org/officeDocument/2006/relationships" type="rect" r:blip="">
                <dgm:adjLst/>
              </dgm:shape>
              <dgm:presOf axis="des" ptType="node"/>
              <dgm:constrLst>
                <dgm:constr type="tMarg" refType="h" fact="0"/>
                <dgm:constr type="bMarg" refType="h" fact="0"/>
                <dgm:constr type="lMarg" refType="w" fact="0.0575"/>
                <dgm:constr type="rMarg" refType="w" fact="0.0575"/>
              </dgm:constrLst>
              <dgm:ruleLst>
                <dgm:rule type="primFontSz" val="11" fact="NaN" max="NaN"/>
              </dgm:ruleLst>
            </dgm:layoutNod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CABE183-3B2E-4A3D-8D81-FC9CE5D43C8A}" type="datetimeFigureOut">
              <a:rPr lang="en-GB" smtClean="0"/>
              <a:t>16/04/2017</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722459A-06E7-4A65-BFD6-AEFA7EE222EE}" type="slidenum">
              <a:rPr lang="en-GB" smtClean="0"/>
              <a:t>‹#›</a:t>
            </a:fld>
            <a:endParaRPr lang="en-GB"/>
          </a:p>
        </p:txBody>
      </p:sp>
    </p:spTree>
    <p:extLst>
      <p:ext uri="{BB962C8B-B14F-4D97-AF65-F5344CB8AC3E}">
        <p14:creationId xmlns:p14="http://schemas.microsoft.com/office/powerpoint/2010/main" val="158154397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lesson will take 1 - 2 hours: predicting 1 – 5-10 mins;  vocabulary – 10–20 mins;  predicting 2 – 10-20 mins; reading – 10-20 mins; speaking – 10-20 mins; writing – 10-20 mins</a:t>
            </a:r>
          </a:p>
        </p:txBody>
      </p:sp>
      <p:sp>
        <p:nvSpPr>
          <p:cNvPr id="4" name="Slide Number Placeholder 3"/>
          <p:cNvSpPr>
            <a:spLocks noGrp="1"/>
          </p:cNvSpPr>
          <p:nvPr>
            <p:ph type="sldNum" sz="quarter" idx="10"/>
          </p:nvPr>
        </p:nvSpPr>
        <p:spPr/>
        <p:txBody>
          <a:bodyPr/>
          <a:lstStyle/>
          <a:p>
            <a:fld id="{8722459A-06E7-4A65-BFD6-AEFA7EE222EE}" type="slidenum">
              <a:rPr lang="en-GB" smtClean="0"/>
              <a:t>2</a:t>
            </a:fld>
            <a:endParaRPr lang="en-GB"/>
          </a:p>
        </p:txBody>
      </p:sp>
    </p:spTree>
    <p:extLst>
      <p:ext uri="{BB962C8B-B14F-4D97-AF65-F5344CB8AC3E}">
        <p14:creationId xmlns:p14="http://schemas.microsoft.com/office/powerpoint/2010/main" val="279338647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You can print out and cut up the words and definitions for learners to match. Key:  1/d   2/e   3/a   4/f   5/b   6/c</a:t>
            </a:r>
          </a:p>
        </p:txBody>
      </p:sp>
      <p:sp>
        <p:nvSpPr>
          <p:cNvPr id="4" name="Slide Number Placeholder 3"/>
          <p:cNvSpPr>
            <a:spLocks noGrp="1"/>
          </p:cNvSpPr>
          <p:nvPr>
            <p:ph type="sldNum" sz="quarter" idx="10"/>
          </p:nvPr>
        </p:nvSpPr>
        <p:spPr/>
        <p:txBody>
          <a:bodyPr/>
          <a:lstStyle/>
          <a:p>
            <a:fld id="{8722459A-06E7-4A65-BFD6-AEFA7EE222EE}" type="slidenum">
              <a:rPr lang="en-GB" smtClean="0"/>
              <a:t>4</a:t>
            </a:fld>
            <a:endParaRPr lang="en-GB"/>
          </a:p>
        </p:txBody>
      </p:sp>
    </p:spTree>
    <p:extLst>
      <p:ext uri="{BB962C8B-B14F-4D97-AF65-F5344CB8AC3E}">
        <p14:creationId xmlns:p14="http://schemas.microsoft.com/office/powerpoint/2010/main" val="13540304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KEY: all statements are FALSE</a:t>
            </a:r>
          </a:p>
        </p:txBody>
      </p:sp>
      <p:sp>
        <p:nvSpPr>
          <p:cNvPr id="4" name="Slide Number Placeholder 3"/>
          <p:cNvSpPr>
            <a:spLocks noGrp="1"/>
          </p:cNvSpPr>
          <p:nvPr>
            <p:ph type="sldNum" sz="quarter" idx="10"/>
          </p:nvPr>
        </p:nvSpPr>
        <p:spPr/>
        <p:txBody>
          <a:bodyPr/>
          <a:lstStyle/>
          <a:p>
            <a:fld id="{8722459A-06E7-4A65-BFD6-AEFA7EE222EE}" type="slidenum">
              <a:rPr lang="en-GB" smtClean="0"/>
              <a:t>7</a:t>
            </a:fld>
            <a:endParaRPr lang="en-GB"/>
          </a:p>
        </p:txBody>
      </p:sp>
    </p:spTree>
    <p:extLst>
      <p:ext uri="{BB962C8B-B14F-4D97-AF65-F5344CB8AC3E}">
        <p14:creationId xmlns:p14="http://schemas.microsoft.com/office/powerpoint/2010/main" val="160852086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Thanks to Katy </a:t>
            </a:r>
            <a:r>
              <a:rPr lang="en-GB" dirty="0" err="1"/>
              <a:t>Muench</a:t>
            </a:r>
            <a:r>
              <a:rPr lang="en-GB" dirty="0"/>
              <a:t> (IATEFL Glasgow 2017) for this task</a:t>
            </a:r>
          </a:p>
        </p:txBody>
      </p:sp>
      <p:sp>
        <p:nvSpPr>
          <p:cNvPr id="4" name="Slide Number Placeholder 3"/>
          <p:cNvSpPr>
            <a:spLocks noGrp="1"/>
          </p:cNvSpPr>
          <p:nvPr>
            <p:ph type="sldNum" sz="quarter" idx="10"/>
          </p:nvPr>
        </p:nvSpPr>
        <p:spPr/>
        <p:txBody>
          <a:bodyPr/>
          <a:lstStyle/>
          <a:p>
            <a:fld id="{8722459A-06E7-4A65-BFD6-AEFA7EE222EE}" type="slidenum">
              <a:rPr lang="en-GB" smtClean="0"/>
              <a:t>10</a:t>
            </a:fld>
            <a:endParaRPr lang="en-GB"/>
          </a:p>
        </p:txBody>
      </p:sp>
    </p:spTree>
    <p:extLst>
      <p:ext uri="{BB962C8B-B14F-4D97-AF65-F5344CB8AC3E}">
        <p14:creationId xmlns:p14="http://schemas.microsoft.com/office/powerpoint/2010/main" val="243794430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0F48D18A-3F3A-4E88-A005-540C965D91FD}" type="datetimeFigureOut">
              <a:rPr lang="en-GB" smtClean="0"/>
              <a:t>16/04/2017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9F23AC2-8ACD-4F4E-B6B4-8FA122666BA3}" type="slidenum">
              <a:rPr lang="en-GB" smtClean="0"/>
              <a:t>‹#›</a:t>
            </a:fld>
            <a:endParaRPr lang="en-GB"/>
          </a:p>
        </p:txBody>
      </p:sp>
    </p:spTree>
    <p:extLst>
      <p:ext uri="{BB962C8B-B14F-4D97-AF65-F5344CB8AC3E}">
        <p14:creationId xmlns:p14="http://schemas.microsoft.com/office/powerpoint/2010/main" val="212269791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0F48D18A-3F3A-4E88-A005-540C965D91FD}" type="datetimeFigureOut">
              <a:rPr lang="en-GB" smtClean="0"/>
              <a:t>16/04/2017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9F23AC2-8ACD-4F4E-B6B4-8FA122666BA3}" type="slidenum">
              <a:rPr lang="en-GB" smtClean="0"/>
              <a:t>‹#›</a:t>
            </a:fld>
            <a:endParaRPr lang="en-GB"/>
          </a:p>
        </p:txBody>
      </p:sp>
    </p:spTree>
    <p:extLst>
      <p:ext uri="{BB962C8B-B14F-4D97-AF65-F5344CB8AC3E}">
        <p14:creationId xmlns:p14="http://schemas.microsoft.com/office/powerpoint/2010/main" val="32980804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0F48D18A-3F3A-4E88-A005-540C965D91FD}" type="datetimeFigureOut">
              <a:rPr lang="en-GB" smtClean="0"/>
              <a:t>16/04/2017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9F23AC2-8ACD-4F4E-B6B4-8FA122666BA3}" type="slidenum">
              <a:rPr lang="en-GB" smtClean="0"/>
              <a:t>‹#›</a:t>
            </a:fld>
            <a:endParaRPr lang="en-GB"/>
          </a:p>
        </p:txBody>
      </p:sp>
    </p:spTree>
    <p:extLst>
      <p:ext uri="{BB962C8B-B14F-4D97-AF65-F5344CB8AC3E}">
        <p14:creationId xmlns:p14="http://schemas.microsoft.com/office/powerpoint/2010/main" val="6438063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0F48D18A-3F3A-4E88-A005-540C965D91FD}" type="datetimeFigureOut">
              <a:rPr lang="en-GB" smtClean="0"/>
              <a:t>16/04/2017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9F23AC2-8ACD-4F4E-B6B4-8FA122666BA3}" type="slidenum">
              <a:rPr lang="en-GB" smtClean="0"/>
              <a:t>‹#›</a:t>
            </a:fld>
            <a:endParaRPr lang="en-GB"/>
          </a:p>
        </p:txBody>
      </p:sp>
    </p:spTree>
    <p:extLst>
      <p:ext uri="{BB962C8B-B14F-4D97-AF65-F5344CB8AC3E}">
        <p14:creationId xmlns:p14="http://schemas.microsoft.com/office/powerpoint/2010/main" val="37239831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0F48D18A-3F3A-4E88-A005-540C965D91FD}" type="datetimeFigureOut">
              <a:rPr lang="en-GB" smtClean="0"/>
              <a:t>16/04/2017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9F23AC2-8ACD-4F4E-B6B4-8FA122666BA3}" type="slidenum">
              <a:rPr lang="en-GB" smtClean="0"/>
              <a:t>‹#›</a:t>
            </a:fld>
            <a:endParaRPr lang="en-GB"/>
          </a:p>
        </p:txBody>
      </p:sp>
    </p:spTree>
    <p:extLst>
      <p:ext uri="{BB962C8B-B14F-4D97-AF65-F5344CB8AC3E}">
        <p14:creationId xmlns:p14="http://schemas.microsoft.com/office/powerpoint/2010/main" val="20310480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0F48D18A-3F3A-4E88-A005-540C965D91FD}" type="datetimeFigureOut">
              <a:rPr lang="en-GB" smtClean="0"/>
              <a:t>16/04/2017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C9F23AC2-8ACD-4F4E-B6B4-8FA122666BA3}" type="slidenum">
              <a:rPr lang="en-GB" smtClean="0"/>
              <a:t>‹#›</a:t>
            </a:fld>
            <a:endParaRPr lang="en-GB"/>
          </a:p>
        </p:txBody>
      </p:sp>
    </p:spTree>
    <p:extLst>
      <p:ext uri="{BB962C8B-B14F-4D97-AF65-F5344CB8AC3E}">
        <p14:creationId xmlns:p14="http://schemas.microsoft.com/office/powerpoint/2010/main" val="12142195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0F48D18A-3F3A-4E88-A005-540C965D91FD}" type="datetimeFigureOut">
              <a:rPr lang="en-GB" smtClean="0"/>
              <a:t>16/04/2017</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C9F23AC2-8ACD-4F4E-B6B4-8FA122666BA3}" type="slidenum">
              <a:rPr lang="en-GB" smtClean="0"/>
              <a:t>‹#›</a:t>
            </a:fld>
            <a:endParaRPr lang="en-GB"/>
          </a:p>
        </p:txBody>
      </p:sp>
    </p:spTree>
    <p:extLst>
      <p:ext uri="{BB962C8B-B14F-4D97-AF65-F5344CB8AC3E}">
        <p14:creationId xmlns:p14="http://schemas.microsoft.com/office/powerpoint/2010/main" val="27507539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0F48D18A-3F3A-4E88-A005-540C965D91FD}" type="datetimeFigureOut">
              <a:rPr lang="en-GB" smtClean="0"/>
              <a:t>16/04/2017</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C9F23AC2-8ACD-4F4E-B6B4-8FA122666BA3}" type="slidenum">
              <a:rPr lang="en-GB" smtClean="0"/>
              <a:t>‹#›</a:t>
            </a:fld>
            <a:endParaRPr lang="en-GB"/>
          </a:p>
        </p:txBody>
      </p:sp>
    </p:spTree>
    <p:extLst>
      <p:ext uri="{BB962C8B-B14F-4D97-AF65-F5344CB8AC3E}">
        <p14:creationId xmlns:p14="http://schemas.microsoft.com/office/powerpoint/2010/main" val="424940052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F48D18A-3F3A-4E88-A005-540C965D91FD}" type="datetimeFigureOut">
              <a:rPr lang="en-GB" smtClean="0"/>
              <a:t>16/04/2017</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C9F23AC2-8ACD-4F4E-B6B4-8FA122666BA3}" type="slidenum">
              <a:rPr lang="en-GB" smtClean="0"/>
              <a:t>‹#›</a:t>
            </a:fld>
            <a:endParaRPr lang="en-GB"/>
          </a:p>
        </p:txBody>
      </p:sp>
    </p:spTree>
    <p:extLst>
      <p:ext uri="{BB962C8B-B14F-4D97-AF65-F5344CB8AC3E}">
        <p14:creationId xmlns:p14="http://schemas.microsoft.com/office/powerpoint/2010/main" val="9301706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0F48D18A-3F3A-4E88-A005-540C965D91FD}" type="datetimeFigureOut">
              <a:rPr lang="en-GB" smtClean="0"/>
              <a:t>16/04/2017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C9F23AC2-8ACD-4F4E-B6B4-8FA122666BA3}" type="slidenum">
              <a:rPr lang="en-GB" smtClean="0"/>
              <a:t>‹#›</a:t>
            </a:fld>
            <a:endParaRPr lang="en-GB"/>
          </a:p>
        </p:txBody>
      </p:sp>
    </p:spTree>
    <p:extLst>
      <p:ext uri="{BB962C8B-B14F-4D97-AF65-F5344CB8AC3E}">
        <p14:creationId xmlns:p14="http://schemas.microsoft.com/office/powerpoint/2010/main" val="34667710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0F48D18A-3F3A-4E88-A005-540C965D91FD}" type="datetimeFigureOut">
              <a:rPr lang="en-GB" smtClean="0"/>
              <a:t>16/04/2017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C9F23AC2-8ACD-4F4E-B6B4-8FA122666BA3}" type="slidenum">
              <a:rPr lang="en-GB" smtClean="0"/>
              <a:t>‹#›</a:t>
            </a:fld>
            <a:endParaRPr lang="en-GB"/>
          </a:p>
        </p:txBody>
      </p:sp>
    </p:spTree>
    <p:extLst>
      <p:ext uri="{BB962C8B-B14F-4D97-AF65-F5344CB8AC3E}">
        <p14:creationId xmlns:p14="http://schemas.microsoft.com/office/powerpoint/2010/main" val="12917989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F48D18A-3F3A-4E88-A005-540C965D91FD}" type="datetimeFigureOut">
              <a:rPr lang="en-GB" smtClean="0"/>
              <a:t>16/04/2017</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9F23AC2-8ACD-4F4E-B6B4-8FA122666BA3}" type="slidenum">
              <a:rPr lang="en-GB" smtClean="0"/>
              <a:t>‹#›</a:t>
            </a:fld>
            <a:endParaRPr lang="en-GB"/>
          </a:p>
        </p:txBody>
      </p:sp>
    </p:spTree>
    <p:extLst>
      <p:ext uri="{BB962C8B-B14F-4D97-AF65-F5344CB8AC3E}">
        <p14:creationId xmlns:p14="http://schemas.microsoft.com/office/powerpoint/2010/main" val="96544449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1.xml.rels><?xml version="1.0" encoding="UTF-8" standalone="yes"?>
<Relationships xmlns="http://schemas.openxmlformats.org/package/2006/relationships"><Relationship Id="rId3" Type="http://schemas.openxmlformats.org/officeDocument/2006/relationships/hyperlink" Target="https://eewiki.newint.org/index.php/Main_Page" TargetMode="External"/><Relationship Id="rId2" Type="http://schemas.openxmlformats.org/officeDocument/2006/relationships/hyperlink" Target="https://newint.org/blog/majority/2017/04/07/india-xenophobia-shame/"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2"/>
          <a:srcRect/>
          <a:stretch/>
        </p:blipFill>
        <p:spPr>
          <a:xfrm>
            <a:off x="5753100" y="365761"/>
            <a:ext cx="6374520" cy="1434268"/>
          </a:xfrm>
          <a:prstGeom prst="rect">
            <a:avLst/>
          </a:prstGeom>
        </p:spPr>
      </p:pic>
      <p:pic>
        <p:nvPicPr>
          <p:cNvPr id="5" name="Picture 4"/>
          <p:cNvPicPr>
            <a:picLocks noChangeAspect="1"/>
          </p:cNvPicPr>
          <p:nvPr/>
        </p:nvPicPr>
        <p:blipFill rotWithShape="1">
          <a:blip r:embed="rId3"/>
          <a:srcRect/>
          <a:stretch/>
        </p:blipFill>
        <p:spPr>
          <a:xfrm>
            <a:off x="7224337" y="3428760"/>
            <a:ext cx="4967663" cy="3402850"/>
          </a:xfrm>
          <a:prstGeom prst="rect">
            <a:avLst/>
          </a:prstGeom>
        </p:spPr>
      </p:pic>
      <p:sp>
        <p:nvSpPr>
          <p:cNvPr id="17" name="Freeform 3"/>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479"/>
            <a:ext cx="9468701" cy="6858478"/>
          </a:xfrm>
          <a:custGeom>
            <a:avLst/>
            <a:gdLst>
              <a:gd name="connsiteX0" fmla="*/ 0 w 8078051"/>
              <a:gd name="connsiteY0" fmla="*/ 0 h 5829300"/>
              <a:gd name="connsiteX1" fmla="*/ 4453793 w 8078051"/>
              <a:gd name="connsiteY1" fmla="*/ 0 h 5829300"/>
              <a:gd name="connsiteX2" fmla="*/ 5363426 w 8078051"/>
              <a:gd name="connsiteY2" fmla="*/ 0 h 5829300"/>
              <a:gd name="connsiteX3" fmla="*/ 5368184 w 8078051"/>
              <a:gd name="connsiteY3" fmla="*/ 0 h 5829300"/>
              <a:gd name="connsiteX4" fmla="*/ 8078051 w 8078051"/>
              <a:gd name="connsiteY4" fmla="*/ 5829300 h 5829300"/>
              <a:gd name="connsiteX5" fmla="*/ 1743926 w 8078051"/>
              <a:gd name="connsiteY5" fmla="*/ 5829300 h 5829300"/>
              <a:gd name="connsiteX6" fmla="*/ 1744148 w 8078051"/>
              <a:gd name="connsiteY6" fmla="*/ 5828822 h 5829300"/>
              <a:gd name="connsiteX7" fmla="*/ 0 w 8078051"/>
              <a:gd name="connsiteY7" fmla="*/ 5828822 h 5829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78051" h="5829300">
                <a:moveTo>
                  <a:pt x="0" y="0"/>
                </a:moveTo>
                <a:lnTo>
                  <a:pt x="4453793" y="0"/>
                </a:lnTo>
                <a:lnTo>
                  <a:pt x="5363426" y="0"/>
                </a:lnTo>
                <a:lnTo>
                  <a:pt x="5368184" y="0"/>
                </a:lnTo>
                <a:lnTo>
                  <a:pt x="8078051" y="5829300"/>
                </a:lnTo>
                <a:lnTo>
                  <a:pt x="1743926" y="5829300"/>
                </a:lnTo>
                <a:lnTo>
                  <a:pt x="1744148" y="5828822"/>
                </a:lnTo>
                <a:lnTo>
                  <a:pt x="0" y="5828822"/>
                </a:lnTo>
                <a:close/>
              </a:path>
            </a:pathLst>
          </a:custGeom>
          <a:solidFill>
            <a:schemeClr val="tx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9" name="Freeform 4"/>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479"/>
            <a:ext cx="8078052" cy="6858478"/>
          </a:xfrm>
          <a:custGeom>
            <a:avLst/>
            <a:gdLst>
              <a:gd name="connsiteX0" fmla="*/ 0 w 8078052"/>
              <a:gd name="connsiteY0" fmla="*/ 0 h 6858478"/>
              <a:gd name="connsiteX1" fmla="*/ 3829872 w 8078052"/>
              <a:gd name="connsiteY1" fmla="*/ 0 h 6858478"/>
              <a:gd name="connsiteX2" fmla="*/ 4896100 w 8078052"/>
              <a:gd name="connsiteY2" fmla="*/ 0 h 6858478"/>
              <a:gd name="connsiteX3" fmla="*/ 4901677 w 8078052"/>
              <a:gd name="connsiteY3" fmla="*/ 0 h 6858478"/>
              <a:gd name="connsiteX4" fmla="*/ 8078052 w 8078052"/>
              <a:gd name="connsiteY4" fmla="*/ 6858478 h 6858478"/>
              <a:gd name="connsiteX5" fmla="*/ 653497 w 8078052"/>
              <a:gd name="connsiteY5" fmla="*/ 6858478 h 6858478"/>
              <a:gd name="connsiteX6" fmla="*/ 653757 w 8078052"/>
              <a:gd name="connsiteY6" fmla="*/ 6857916 h 6858478"/>
              <a:gd name="connsiteX7" fmla="*/ 0 w 8078052"/>
              <a:gd name="connsiteY7" fmla="*/ 6857916 h 685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78052" h="6858478">
                <a:moveTo>
                  <a:pt x="0" y="0"/>
                </a:moveTo>
                <a:lnTo>
                  <a:pt x="3829872" y="0"/>
                </a:lnTo>
                <a:lnTo>
                  <a:pt x="4896100" y="0"/>
                </a:lnTo>
                <a:lnTo>
                  <a:pt x="4901677" y="0"/>
                </a:lnTo>
                <a:lnTo>
                  <a:pt x="8078052" y="6858478"/>
                </a:lnTo>
                <a:lnTo>
                  <a:pt x="653497" y="6858478"/>
                </a:lnTo>
                <a:lnTo>
                  <a:pt x="653757" y="6857916"/>
                </a:lnTo>
                <a:lnTo>
                  <a:pt x="0" y="6857916"/>
                </a:lnTo>
                <a:close/>
              </a:path>
            </a:pathLst>
          </a:cu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 name="Title 1"/>
          <p:cNvSpPr>
            <a:spLocks noGrp="1"/>
          </p:cNvSpPr>
          <p:nvPr>
            <p:ph type="ctrTitle"/>
          </p:nvPr>
        </p:nvSpPr>
        <p:spPr>
          <a:xfrm>
            <a:off x="450166" y="3756904"/>
            <a:ext cx="6302326" cy="2193729"/>
          </a:xfrm>
        </p:spPr>
        <p:txBody>
          <a:bodyPr anchor="t">
            <a:noAutofit/>
          </a:bodyPr>
          <a:lstStyle/>
          <a:p>
            <a:pPr algn="l"/>
            <a:r>
              <a:rPr lang="en-GB" sz="9600" b="1" dirty="0">
                <a:solidFill>
                  <a:schemeClr val="bg1"/>
                </a:solidFill>
              </a:rPr>
              <a:t>Xenophobia</a:t>
            </a:r>
          </a:p>
        </p:txBody>
      </p:sp>
      <p:sp>
        <p:nvSpPr>
          <p:cNvPr id="3" name="Subtitle 2"/>
          <p:cNvSpPr>
            <a:spLocks noGrp="1"/>
          </p:cNvSpPr>
          <p:nvPr>
            <p:ph type="subTitle" idx="1"/>
          </p:nvPr>
        </p:nvSpPr>
        <p:spPr>
          <a:xfrm>
            <a:off x="804672" y="1300450"/>
            <a:ext cx="4167376" cy="1155525"/>
          </a:xfrm>
        </p:spPr>
        <p:txBody>
          <a:bodyPr anchor="b">
            <a:normAutofit/>
          </a:bodyPr>
          <a:lstStyle/>
          <a:p>
            <a:pPr algn="l">
              <a:defRPr/>
            </a:pPr>
            <a:r>
              <a:rPr lang="en-GB" altLang="en-US" sz="2000" b="1">
                <a:solidFill>
                  <a:schemeClr val="bg1"/>
                </a:solidFill>
              </a:rPr>
              <a:t>New Internationalist Easier English</a:t>
            </a:r>
          </a:p>
          <a:p>
            <a:pPr algn="l">
              <a:defRPr/>
            </a:pPr>
            <a:r>
              <a:rPr lang="en-GB" altLang="en-US" sz="2000" b="1">
                <a:solidFill>
                  <a:schemeClr val="bg1"/>
                </a:solidFill>
              </a:rPr>
              <a:t>Ready Intermediate Lesson</a:t>
            </a:r>
          </a:p>
          <a:p>
            <a:pPr algn="l"/>
            <a:endParaRPr lang="en-GB" sz="2000">
              <a:solidFill>
                <a:schemeClr val="bg1"/>
              </a:solidFill>
            </a:endParaRPr>
          </a:p>
        </p:txBody>
      </p:sp>
    </p:spTree>
    <p:extLst>
      <p:ext uri="{BB962C8B-B14F-4D97-AF65-F5344CB8AC3E}">
        <p14:creationId xmlns:p14="http://schemas.microsoft.com/office/powerpoint/2010/main" val="293659896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3324"/>
            <a:ext cx="12192000" cy="6861324"/>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Freeform 13"/>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1786754" cy="6858000"/>
          </a:xfrm>
          <a:custGeom>
            <a:avLst/>
            <a:gdLst>
              <a:gd name="connsiteX0" fmla="*/ 0 w 11786754"/>
              <a:gd name="connsiteY0" fmla="*/ 0 h 6858000"/>
              <a:gd name="connsiteX1" fmla="*/ 8610600 w 11786754"/>
              <a:gd name="connsiteY1" fmla="*/ 0 h 6858000"/>
              <a:gd name="connsiteX2" fmla="*/ 11786754 w 11786754"/>
              <a:gd name="connsiteY2" fmla="*/ 6858000 h 6858000"/>
              <a:gd name="connsiteX3" fmla="*/ 0 w 1178675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1786754" h="6858000">
                <a:moveTo>
                  <a:pt x="0" y="0"/>
                </a:moveTo>
                <a:lnTo>
                  <a:pt x="8610600" y="0"/>
                </a:lnTo>
                <a:lnTo>
                  <a:pt x="11786754" y="6858000"/>
                </a:lnTo>
                <a:lnTo>
                  <a:pt x="0" y="6858000"/>
                </a:lnTo>
                <a:close/>
              </a:path>
            </a:pathLst>
          </a:cu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Freeform 11"/>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3581400" cy="6858000"/>
          </a:xfrm>
          <a:custGeom>
            <a:avLst/>
            <a:gdLst>
              <a:gd name="connsiteX0" fmla="*/ 0 w 3581400"/>
              <a:gd name="connsiteY0" fmla="*/ 0 h 6858000"/>
              <a:gd name="connsiteX1" fmla="*/ 405246 w 3581400"/>
              <a:gd name="connsiteY1" fmla="*/ 0 h 6858000"/>
              <a:gd name="connsiteX2" fmla="*/ 3581400 w 3581400"/>
              <a:gd name="connsiteY2" fmla="*/ 6858000 h 6858000"/>
              <a:gd name="connsiteX3" fmla="*/ 0 w 35814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3581400" h="6858000">
                <a:moveTo>
                  <a:pt x="0" y="0"/>
                </a:moveTo>
                <a:lnTo>
                  <a:pt x="405246" y="0"/>
                </a:lnTo>
                <a:lnTo>
                  <a:pt x="3581400" y="6858000"/>
                </a:lnTo>
                <a:lnTo>
                  <a:pt x="0" y="6858000"/>
                </a:lnTo>
                <a:close/>
              </a:path>
            </a:pathLst>
          </a:cu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itle 1"/>
          <p:cNvSpPr>
            <a:spLocks noGrp="1"/>
          </p:cNvSpPr>
          <p:nvPr>
            <p:ph type="title"/>
          </p:nvPr>
        </p:nvSpPr>
        <p:spPr>
          <a:xfrm>
            <a:off x="833002" y="365125"/>
            <a:ext cx="10520702" cy="1325563"/>
          </a:xfrm>
        </p:spPr>
        <p:txBody>
          <a:bodyPr>
            <a:normAutofit/>
          </a:bodyPr>
          <a:lstStyle/>
          <a:p>
            <a:r>
              <a:rPr lang="en-GB" dirty="0"/>
              <a:t>Class task:</a:t>
            </a:r>
          </a:p>
        </p:txBody>
      </p:sp>
      <p:graphicFrame>
        <p:nvGraphicFramePr>
          <p:cNvPr id="5" name="Content Placeholder 2"/>
          <p:cNvGraphicFramePr>
            <a:graphicFrameLocks noGrp="1"/>
          </p:cNvGraphicFramePr>
          <p:nvPr>
            <p:ph idx="1"/>
            <p:extLst>
              <p:ext uri="{D42A27DB-BD31-4B8C-83A1-F6EECF244321}">
                <p14:modId xmlns:p14="http://schemas.microsoft.com/office/powerpoint/2010/main" val="2038548473"/>
              </p:ext>
            </p:extLst>
          </p:nvPr>
        </p:nvGraphicFramePr>
        <p:xfrm>
          <a:off x="838200" y="1350498"/>
          <a:ext cx="10683240" cy="482646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4053488950"/>
      </p:ext>
    </p:extLst>
  </p:cSld>
  <p:clrMapOvr>
    <a:overrideClrMapping bg1="dk1" tx1="lt1" bg2="dk2" tx2="lt2" accent1="accent1" accent2="accent2" accent3="accent3" accent4="accent4" accent5="accent5" accent6="accent6" hlink="hlink" folHlink="folHlink"/>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7"/>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321564" y="320040"/>
            <a:ext cx="11548872" cy="6217920"/>
          </a:xfrm>
          <a:prstGeom prst="rect">
            <a:avLst/>
          </a:prstGeom>
          <a:solidFill>
            <a:schemeClr val="tx1">
              <a:alpha val="10000"/>
            </a:schemeClr>
          </a:solidFill>
          <a:ln w="127000" cap="sq" cmpd="thinThick">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3080825" y="631826"/>
            <a:ext cx="3432518" cy="971892"/>
          </a:xfrm>
        </p:spPr>
        <p:txBody>
          <a:bodyPr>
            <a:normAutofit/>
          </a:bodyPr>
          <a:lstStyle/>
          <a:p>
            <a:r>
              <a:rPr lang="en-GB" b="1" dirty="0"/>
              <a:t>Homework:</a:t>
            </a:r>
          </a:p>
        </p:txBody>
      </p:sp>
      <p:sp>
        <p:nvSpPr>
          <p:cNvPr id="3" name="Content Placeholder 2"/>
          <p:cNvSpPr>
            <a:spLocks noGrp="1"/>
          </p:cNvSpPr>
          <p:nvPr>
            <p:ph idx="1"/>
          </p:nvPr>
        </p:nvSpPr>
        <p:spPr>
          <a:xfrm>
            <a:off x="534573" y="1603717"/>
            <a:ext cx="11141612" cy="4768948"/>
          </a:xfrm>
        </p:spPr>
        <p:txBody>
          <a:bodyPr>
            <a:normAutofit/>
          </a:bodyPr>
          <a:lstStyle/>
          <a:p>
            <a:pPr marL="0" indent="0">
              <a:buNone/>
            </a:pPr>
            <a:r>
              <a:rPr lang="en-GB" sz="3600" dirty="0"/>
              <a:t>Read the original article: </a:t>
            </a:r>
            <a:r>
              <a:rPr lang="en-GB" sz="3600" dirty="0">
                <a:hlinkClick r:id="rId2"/>
              </a:rPr>
              <a:t>https://newint.org/blog/majority/2017/04/07/india-xenophobia-shame/</a:t>
            </a:r>
            <a:endParaRPr lang="en-GB" sz="3600" dirty="0"/>
          </a:p>
          <a:p>
            <a:pPr marL="0" indent="0">
              <a:buNone/>
            </a:pPr>
            <a:r>
              <a:rPr lang="en-GB" sz="3600" dirty="0"/>
              <a:t>and read more Easier English articles from the New Internationalist Easier English wiki: </a:t>
            </a:r>
            <a:r>
              <a:rPr lang="en-GB" sz="3600" dirty="0">
                <a:hlinkClick r:id="rId3"/>
              </a:rPr>
              <a:t>https://eewiki.newint.org/index.php/Main_Page</a:t>
            </a:r>
            <a:endParaRPr lang="en-GB" sz="3600" dirty="0"/>
          </a:p>
          <a:p>
            <a:pPr marL="0" indent="0">
              <a:buNone/>
            </a:pPr>
            <a:r>
              <a:rPr lang="en-GB" sz="3600" dirty="0"/>
              <a:t>- then click on the original article at the bottom and read that too – you will be amazed how your English improves.</a:t>
            </a:r>
          </a:p>
          <a:p>
            <a:pPr marL="0" indent="0">
              <a:buNone/>
            </a:pPr>
            <a:endParaRPr lang="en-GB" sz="2400" dirty="0"/>
          </a:p>
        </p:txBody>
      </p:sp>
    </p:spTree>
    <p:extLst>
      <p:ext uri="{BB962C8B-B14F-4D97-AF65-F5344CB8AC3E}">
        <p14:creationId xmlns:p14="http://schemas.microsoft.com/office/powerpoint/2010/main" val="347262604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7834" y="0"/>
            <a:ext cx="12192000" cy="6858000"/>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438656" y="0"/>
            <a:ext cx="3215640" cy="6858000"/>
          </a:xfrm>
          <a:prstGeom prst="rect">
            <a:avLst/>
          </a:prstGeom>
          <a:solidFill>
            <a:schemeClr val="accent5">
              <a:lumMod val="7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438656" cy="6858000"/>
          </a:xfrm>
          <a:prstGeom prst="rect">
            <a:avLst/>
          </a:prstGeom>
          <a:solidFill>
            <a:schemeClr val="accent5">
              <a:alpha val="70000"/>
            </a:schemeClr>
          </a:solidFill>
          <a:ln>
            <a:noFill/>
          </a:ln>
        </p:spPr>
        <p:style>
          <a:lnRef idx="2">
            <a:schemeClr val="accent1">
              <a:shade val="50000"/>
            </a:schemeClr>
          </a:lnRef>
          <a:fillRef idx="1003">
            <a:schemeClr val="lt1"/>
          </a:fillRef>
          <a:effectRef idx="0">
            <a:schemeClr val="accent1"/>
          </a:effectRef>
          <a:fontRef idx="minor">
            <a:schemeClr val="lt1"/>
          </a:fontRef>
        </p:style>
        <p:txBody>
          <a:bodyPr rtlCol="0" anchor="ctr"/>
          <a:lstStyle/>
          <a:p>
            <a:pPr algn="ctr"/>
            <a:endParaRPr lang="en-US">
              <a:solidFill>
                <a:schemeClr val="accent2"/>
              </a:solidFill>
            </a:endParaRPr>
          </a:p>
        </p:txBody>
      </p:sp>
      <p:sp>
        <p:nvSpPr>
          <p:cNvPr id="2" name="Title 1"/>
          <p:cNvSpPr>
            <a:spLocks noGrp="1"/>
          </p:cNvSpPr>
          <p:nvPr>
            <p:ph type="title"/>
          </p:nvPr>
        </p:nvSpPr>
        <p:spPr>
          <a:xfrm>
            <a:off x="1776173" y="1608667"/>
            <a:ext cx="2556390" cy="4491015"/>
          </a:xfrm>
        </p:spPr>
        <p:txBody>
          <a:bodyPr anchor="t">
            <a:normAutofit/>
          </a:bodyPr>
          <a:lstStyle/>
          <a:p>
            <a:pPr algn="r"/>
            <a:r>
              <a:rPr lang="en-GB" sz="3200" dirty="0">
                <a:solidFill>
                  <a:srgbClr val="FFFFFF"/>
                </a:solidFill>
              </a:rPr>
              <a:t>This lesson:</a:t>
            </a:r>
          </a:p>
        </p:txBody>
      </p:sp>
      <p:sp>
        <p:nvSpPr>
          <p:cNvPr id="3" name="Content Placeholder 2"/>
          <p:cNvSpPr>
            <a:spLocks noGrp="1"/>
          </p:cNvSpPr>
          <p:nvPr>
            <p:ph idx="1"/>
          </p:nvPr>
        </p:nvSpPr>
        <p:spPr>
          <a:xfrm>
            <a:off x="4976029" y="196949"/>
            <a:ext cx="6291241" cy="5902734"/>
          </a:xfrm>
        </p:spPr>
        <p:txBody>
          <a:bodyPr>
            <a:noAutofit/>
          </a:bodyPr>
          <a:lstStyle/>
          <a:p>
            <a:pPr marL="0" indent="0">
              <a:buNone/>
            </a:pPr>
            <a:r>
              <a:rPr lang="en-GB" sz="9600" dirty="0">
                <a:solidFill>
                  <a:srgbClr val="FFFFFF"/>
                </a:solidFill>
              </a:rPr>
              <a:t>Reading</a:t>
            </a:r>
          </a:p>
          <a:p>
            <a:pPr marL="0" indent="0">
              <a:buNone/>
            </a:pPr>
            <a:r>
              <a:rPr lang="en-GB" sz="9600" dirty="0">
                <a:solidFill>
                  <a:srgbClr val="FFFFFF"/>
                </a:solidFill>
              </a:rPr>
              <a:t>Vocabulary</a:t>
            </a:r>
          </a:p>
          <a:p>
            <a:pPr marL="0" indent="0">
              <a:buNone/>
            </a:pPr>
            <a:r>
              <a:rPr lang="en-GB" sz="9600" dirty="0">
                <a:solidFill>
                  <a:srgbClr val="FFFFFF"/>
                </a:solidFill>
              </a:rPr>
              <a:t>Speaking</a:t>
            </a:r>
          </a:p>
          <a:p>
            <a:pPr marL="0" indent="0">
              <a:buNone/>
            </a:pPr>
            <a:r>
              <a:rPr lang="en-GB" sz="9600" dirty="0">
                <a:solidFill>
                  <a:srgbClr val="FFFFFF"/>
                </a:solidFill>
              </a:rPr>
              <a:t>Writing</a:t>
            </a:r>
          </a:p>
        </p:txBody>
      </p:sp>
    </p:spTree>
    <p:extLst>
      <p:ext uri="{BB962C8B-B14F-4D97-AF65-F5344CB8AC3E}">
        <p14:creationId xmlns:p14="http://schemas.microsoft.com/office/powerpoint/2010/main" val="1394367153"/>
      </p:ext>
    </p:extLst>
  </p:cSld>
  <p:clrMapOvr>
    <a:overrideClrMapping bg1="dk1" tx1="lt1" bg2="dk2" tx2="lt2" accent1="accent1" accent2="accent2" accent3="accent3" accent4="accent4" accent5="accent5" accent6="accent6" hlink="hlink" folHlink="folHlink"/>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321564" y="320040"/>
            <a:ext cx="11548872" cy="6217920"/>
          </a:xfrm>
          <a:prstGeom prst="rect">
            <a:avLst/>
          </a:prstGeom>
          <a:solidFill>
            <a:schemeClr val="tx1">
              <a:alpha val="8000"/>
            </a:schemeClr>
          </a:solidFill>
          <a:ln w="127000" cap="sq"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 name="Straight Connector 9"/>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654296" y="2057400"/>
            <a:ext cx="0" cy="2743200"/>
          </a:xfrm>
          <a:prstGeom prst="line">
            <a:avLst/>
          </a:prstGeom>
          <a:ln w="190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838200" y="963877"/>
            <a:ext cx="3494362" cy="4930246"/>
          </a:xfrm>
        </p:spPr>
        <p:txBody>
          <a:bodyPr>
            <a:normAutofit/>
          </a:bodyPr>
          <a:lstStyle/>
          <a:p>
            <a:pPr algn="r"/>
            <a:r>
              <a:rPr lang="en-GB">
                <a:solidFill>
                  <a:schemeClr val="accent1"/>
                </a:solidFill>
              </a:rPr>
              <a:t>Look at this headline – what do you think the article is about?</a:t>
            </a:r>
          </a:p>
        </p:txBody>
      </p:sp>
      <p:sp>
        <p:nvSpPr>
          <p:cNvPr id="3" name="Content Placeholder 2"/>
          <p:cNvSpPr>
            <a:spLocks noGrp="1"/>
          </p:cNvSpPr>
          <p:nvPr>
            <p:ph idx="1"/>
          </p:nvPr>
        </p:nvSpPr>
        <p:spPr>
          <a:xfrm>
            <a:off x="4976031" y="963877"/>
            <a:ext cx="6377769" cy="4930246"/>
          </a:xfrm>
        </p:spPr>
        <p:txBody>
          <a:bodyPr anchor="ctr">
            <a:normAutofit/>
          </a:bodyPr>
          <a:lstStyle/>
          <a:p>
            <a:pPr marL="0" indent="0">
              <a:buNone/>
            </a:pPr>
            <a:r>
              <a:rPr lang="en-GB" sz="9600" i="1" dirty="0"/>
              <a:t>‘India’s xenophobic shame’</a:t>
            </a:r>
          </a:p>
        </p:txBody>
      </p:sp>
    </p:spTree>
    <p:extLst>
      <p:ext uri="{BB962C8B-B14F-4D97-AF65-F5344CB8AC3E}">
        <p14:creationId xmlns:p14="http://schemas.microsoft.com/office/powerpoint/2010/main" val="104789070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434904" y="365126"/>
            <a:ext cx="2264899" cy="689952"/>
          </a:xfrm>
        </p:spPr>
        <p:txBody>
          <a:bodyPr>
            <a:normAutofit fontScale="90000"/>
          </a:bodyPr>
          <a:lstStyle/>
          <a:p>
            <a:r>
              <a:rPr lang="en-GB" b="1" dirty="0"/>
              <a:t>Match:</a:t>
            </a:r>
          </a:p>
        </p:txBody>
      </p:sp>
      <p:sp>
        <p:nvSpPr>
          <p:cNvPr id="5" name="Content Placeholder 4"/>
          <p:cNvSpPr>
            <a:spLocks noGrp="1"/>
          </p:cNvSpPr>
          <p:nvPr>
            <p:ph sz="half" idx="1"/>
          </p:nvPr>
        </p:nvSpPr>
        <p:spPr>
          <a:xfrm>
            <a:off x="407963" y="1406769"/>
            <a:ext cx="3291840" cy="5036234"/>
          </a:xfrm>
        </p:spPr>
        <p:txBody>
          <a:bodyPr/>
          <a:lstStyle/>
          <a:p>
            <a:pPr marL="0" indent="0">
              <a:buNone/>
            </a:pPr>
            <a:r>
              <a:rPr lang="en-GB" sz="4000" b="1" dirty="0">
                <a:solidFill>
                  <a:srgbClr val="C00000"/>
                </a:solidFill>
              </a:rPr>
              <a:t>1/ prejudice</a:t>
            </a:r>
          </a:p>
          <a:p>
            <a:pPr marL="0" indent="0">
              <a:buNone/>
            </a:pPr>
            <a:r>
              <a:rPr lang="en-GB" sz="4000" b="1" dirty="0">
                <a:solidFill>
                  <a:srgbClr val="C00000"/>
                </a:solidFill>
              </a:rPr>
              <a:t>2/ xenophobic</a:t>
            </a:r>
          </a:p>
          <a:p>
            <a:pPr marL="0" indent="0">
              <a:buNone/>
            </a:pPr>
            <a:r>
              <a:rPr lang="en-GB" sz="4000" b="1" dirty="0">
                <a:solidFill>
                  <a:srgbClr val="C00000"/>
                </a:solidFill>
              </a:rPr>
              <a:t>3/ racist</a:t>
            </a:r>
          </a:p>
          <a:p>
            <a:pPr marL="0" indent="0">
              <a:buNone/>
            </a:pPr>
            <a:r>
              <a:rPr lang="en-GB" sz="4000" b="1" dirty="0">
                <a:solidFill>
                  <a:srgbClr val="C00000"/>
                </a:solidFill>
              </a:rPr>
              <a:t>4/ caste</a:t>
            </a:r>
          </a:p>
          <a:p>
            <a:pPr marL="0" indent="0">
              <a:buNone/>
            </a:pPr>
            <a:r>
              <a:rPr lang="en-GB" sz="4000" b="1" dirty="0">
                <a:solidFill>
                  <a:srgbClr val="C00000"/>
                </a:solidFill>
              </a:rPr>
              <a:t>5/ solidarity</a:t>
            </a:r>
          </a:p>
          <a:p>
            <a:pPr marL="0" indent="0">
              <a:buNone/>
            </a:pPr>
            <a:r>
              <a:rPr lang="en-GB" sz="4000" b="1" dirty="0">
                <a:solidFill>
                  <a:srgbClr val="C00000"/>
                </a:solidFill>
              </a:rPr>
              <a:t>6/ to stone</a:t>
            </a:r>
          </a:p>
          <a:p>
            <a:endParaRPr lang="en-GB" dirty="0"/>
          </a:p>
        </p:txBody>
      </p:sp>
      <p:sp>
        <p:nvSpPr>
          <p:cNvPr id="6" name="Content Placeholder 5"/>
          <p:cNvSpPr>
            <a:spLocks noGrp="1"/>
          </p:cNvSpPr>
          <p:nvPr>
            <p:ph sz="half" idx="2"/>
          </p:nvPr>
        </p:nvSpPr>
        <p:spPr>
          <a:xfrm>
            <a:off x="3699803" y="182880"/>
            <a:ext cx="8342142" cy="6569612"/>
          </a:xfrm>
        </p:spPr>
        <p:txBody>
          <a:bodyPr>
            <a:normAutofit/>
          </a:bodyPr>
          <a:lstStyle/>
          <a:p>
            <a:pPr marL="514350" indent="-514350">
              <a:buAutoNum type="alphaLcParenR"/>
            </a:pPr>
            <a:r>
              <a:rPr lang="en-GB" sz="3400" b="1" dirty="0">
                <a:solidFill>
                  <a:srgbClr val="7030A0"/>
                </a:solidFill>
              </a:rPr>
              <a:t>Hating people because they are from a different race.</a:t>
            </a:r>
          </a:p>
          <a:p>
            <a:pPr marL="514350" indent="-514350">
              <a:buAutoNum type="alphaLcParenR"/>
            </a:pPr>
            <a:r>
              <a:rPr lang="en-GB" sz="3400" b="1" dirty="0">
                <a:solidFill>
                  <a:srgbClr val="7030A0"/>
                </a:solidFill>
              </a:rPr>
              <a:t>Strong support and agreement by a group who agree. </a:t>
            </a:r>
          </a:p>
          <a:p>
            <a:pPr marL="514350" indent="-514350">
              <a:buAutoNum type="alphaLcParenR"/>
            </a:pPr>
            <a:r>
              <a:rPr lang="en-GB" sz="3400" b="1" dirty="0">
                <a:solidFill>
                  <a:srgbClr val="7030A0"/>
                </a:solidFill>
              </a:rPr>
              <a:t>To hurt or kill someone by throwing stones at them.</a:t>
            </a:r>
          </a:p>
          <a:p>
            <a:pPr marL="514350" indent="-514350">
              <a:buAutoNum type="alphaLcParenR"/>
            </a:pPr>
            <a:r>
              <a:rPr lang="en-GB" sz="3400" b="1" dirty="0">
                <a:solidFill>
                  <a:srgbClr val="7030A0"/>
                </a:solidFill>
              </a:rPr>
              <a:t>A negative strong opinion (</a:t>
            </a:r>
            <a:r>
              <a:rPr lang="en-GB" sz="3400" b="1" dirty="0" err="1">
                <a:solidFill>
                  <a:srgbClr val="7030A0"/>
                </a:solidFill>
              </a:rPr>
              <a:t>eg</a:t>
            </a:r>
            <a:r>
              <a:rPr lang="en-GB" sz="3400" b="1" dirty="0">
                <a:solidFill>
                  <a:srgbClr val="7030A0"/>
                </a:solidFill>
              </a:rPr>
              <a:t>. against a group of people) not based on reason.</a:t>
            </a:r>
          </a:p>
          <a:p>
            <a:pPr marL="514350" indent="-514350">
              <a:buAutoNum type="alphaLcParenR"/>
            </a:pPr>
            <a:r>
              <a:rPr lang="en-GB" sz="3400" b="1" dirty="0">
                <a:solidFill>
                  <a:srgbClr val="7030A0"/>
                </a:solidFill>
              </a:rPr>
              <a:t>Hating or being afraid of people who come from a different country.</a:t>
            </a:r>
          </a:p>
          <a:p>
            <a:pPr marL="514350" indent="-514350">
              <a:buAutoNum type="alphaLcParenR"/>
            </a:pPr>
            <a:r>
              <a:rPr lang="en-GB" sz="3400" b="1" dirty="0">
                <a:solidFill>
                  <a:srgbClr val="7030A0"/>
                </a:solidFill>
              </a:rPr>
              <a:t>A group of people with a different social level in India.</a:t>
            </a:r>
          </a:p>
        </p:txBody>
      </p:sp>
    </p:spTree>
    <p:extLst>
      <p:ext uri="{BB962C8B-B14F-4D97-AF65-F5344CB8AC3E}">
        <p14:creationId xmlns:p14="http://schemas.microsoft.com/office/powerpoint/2010/main" val="364779915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In pairs, discuss what you think the article is about, using all the new words:</a:t>
            </a:r>
          </a:p>
        </p:txBody>
      </p:sp>
      <p:sp>
        <p:nvSpPr>
          <p:cNvPr id="3" name="Content Placeholder 2"/>
          <p:cNvSpPr>
            <a:spLocks noGrp="1"/>
          </p:cNvSpPr>
          <p:nvPr>
            <p:ph sz="half" idx="1"/>
          </p:nvPr>
        </p:nvSpPr>
        <p:spPr/>
        <p:txBody>
          <a:bodyPr/>
          <a:lstStyle/>
          <a:p>
            <a:pPr marL="0" indent="0">
              <a:buNone/>
            </a:pPr>
            <a:r>
              <a:rPr lang="en-GB" sz="8000" i="1" dirty="0"/>
              <a:t>‘India’s xenophobic shame’</a:t>
            </a:r>
          </a:p>
          <a:p>
            <a:endParaRPr lang="en-GB" dirty="0"/>
          </a:p>
        </p:txBody>
      </p:sp>
      <p:sp>
        <p:nvSpPr>
          <p:cNvPr id="4" name="Content Placeholder 3"/>
          <p:cNvSpPr>
            <a:spLocks noGrp="1"/>
          </p:cNvSpPr>
          <p:nvPr>
            <p:ph sz="half" idx="2"/>
          </p:nvPr>
        </p:nvSpPr>
        <p:spPr>
          <a:xfrm>
            <a:off x="7399606" y="1825624"/>
            <a:ext cx="4164036" cy="4772123"/>
          </a:xfrm>
        </p:spPr>
        <p:txBody>
          <a:bodyPr>
            <a:normAutofit fontScale="92500" lnSpcReduction="20000"/>
          </a:bodyPr>
          <a:lstStyle/>
          <a:p>
            <a:pPr marL="0" indent="0">
              <a:buNone/>
            </a:pPr>
            <a:r>
              <a:rPr lang="en-GB" sz="6000" b="1" dirty="0">
                <a:solidFill>
                  <a:srgbClr val="C00000"/>
                </a:solidFill>
              </a:rPr>
              <a:t>prejudice</a:t>
            </a:r>
          </a:p>
          <a:p>
            <a:pPr marL="0" indent="0">
              <a:buNone/>
            </a:pPr>
            <a:r>
              <a:rPr lang="en-GB" sz="6000" b="1" dirty="0">
                <a:solidFill>
                  <a:srgbClr val="C00000"/>
                </a:solidFill>
              </a:rPr>
              <a:t>xenophobic</a:t>
            </a:r>
          </a:p>
          <a:p>
            <a:pPr marL="0" indent="0">
              <a:buNone/>
            </a:pPr>
            <a:r>
              <a:rPr lang="en-GB" sz="6000" b="1" dirty="0">
                <a:solidFill>
                  <a:srgbClr val="C00000"/>
                </a:solidFill>
              </a:rPr>
              <a:t>racist</a:t>
            </a:r>
          </a:p>
          <a:p>
            <a:pPr marL="0" indent="0">
              <a:buNone/>
            </a:pPr>
            <a:r>
              <a:rPr lang="en-GB" sz="6000" b="1" dirty="0">
                <a:solidFill>
                  <a:srgbClr val="C00000"/>
                </a:solidFill>
              </a:rPr>
              <a:t>caste </a:t>
            </a:r>
          </a:p>
          <a:p>
            <a:pPr marL="0" indent="0">
              <a:buNone/>
            </a:pPr>
            <a:r>
              <a:rPr lang="en-GB" sz="6000" b="1" dirty="0">
                <a:solidFill>
                  <a:srgbClr val="C00000"/>
                </a:solidFill>
              </a:rPr>
              <a:t>solidarity</a:t>
            </a:r>
          </a:p>
          <a:p>
            <a:pPr marL="0" indent="0">
              <a:buNone/>
            </a:pPr>
            <a:r>
              <a:rPr lang="en-GB" sz="6000" b="1" dirty="0">
                <a:solidFill>
                  <a:srgbClr val="C00000"/>
                </a:solidFill>
              </a:rPr>
              <a:t>to stone</a:t>
            </a:r>
          </a:p>
        </p:txBody>
      </p:sp>
    </p:spTree>
    <p:extLst>
      <p:ext uri="{BB962C8B-B14F-4D97-AF65-F5344CB8AC3E}">
        <p14:creationId xmlns:p14="http://schemas.microsoft.com/office/powerpoint/2010/main" val="117509121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p:cNvPicPr>
          <p:nvPr/>
        </p:nvPicPr>
        <p:blipFill rotWithShape="1">
          <a:blip r:embed="rId2"/>
          <a:srcRect l="28378" r="20927"/>
          <a:stretch/>
        </p:blipFill>
        <p:spPr>
          <a:xfrm>
            <a:off x="20" y="10"/>
            <a:ext cx="4635571" cy="6857990"/>
          </a:xfrm>
          <a:prstGeom prst="rect">
            <a:avLst/>
          </a:prstGeom>
          <a:effectLst/>
        </p:spPr>
      </p:pic>
      <p:cxnSp>
        <p:nvCxnSpPr>
          <p:cNvPr id="11" name="Straight Connector 13"/>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080934" y="2115117"/>
            <a:ext cx="6309360" cy="0"/>
          </a:xfrm>
          <a:prstGeom prst="line">
            <a:avLst/>
          </a:prstGeom>
          <a:ln>
            <a:solidFill>
              <a:srgbClr val="325246"/>
            </a:solidFill>
          </a:ln>
        </p:spPr>
        <p:style>
          <a:lnRef idx="1">
            <a:schemeClr val="accent1"/>
          </a:lnRef>
          <a:fillRef idx="0">
            <a:schemeClr val="accent1"/>
          </a:fillRef>
          <a:effectRef idx="0">
            <a:schemeClr val="accent1"/>
          </a:effectRef>
          <a:fontRef idx="minor">
            <a:schemeClr val="tx1"/>
          </a:fontRef>
        </p:style>
      </p:cxnSp>
      <p:sp>
        <p:nvSpPr>
          <p:cNvPr id="5" name="Title 4"/>
          <p:cNvSpPr>
            <a:spLocks noGrp="1"/>
          </p:cNvSpPr>
          <p:nvPr>
            <p:ph type="title"/>
          </p:nvPr>
        </p:nvSpPr>
        <p:spPr>
          <a:xfrm>
            <a:off x="4965430" y="309489"/>
            <a:ext cx="6586491" cy="1482346"/>
          </a:xfrm>
        </p:spPr>
        <p:txBody>
          <a:bodyPr anchor="b">
            <a:normAutofit/>
          </a:bodyPr>
          <a:lstStyle/>
          <a:p>
            <a:pPr>
              <a:lnSpc>
                <a:spcPct val="70000"/>
              </a:lnSpc>
            </a:pPr>
            <a:r>
              <a:rPr lang="en-GB" sz="3700" b="1" dirty="0"/>
              <a:t>Before you read the article – do you think these statements are true or false?</a:t>
            </a:r>
          </a:p>
        </p:txBody>
      </p:sp>
      <p:sp>
        <p:nvSpPr>
          <p:cNvPr id="6" name="Content Placeholder 5"/>
          <p:cNvSpPr>
            <a:spLocks noGrp="1"/>
          </p:cNvSpPr>
          <p:nvPr>
            <p:ph idx="1"/>
          </p:nvPr>
        </p:nvSpPr>
        <p:spPr>
          <a:xfrm>
            <a:off x="4768948" y="2236763"/>
            <a:ext cx="7315199" cy="4473525"/>
          </a:xfrm>
        </p:spPr>
        <p:txBody>
          <a:bodyPr>
            <a:normAutofit/>
          </a:bodyPr>
          <a:lstStyle/>
          <a:p>
            <a:pPr marL="0" indent="0">
              <a:buNone/>
            </a:pPr>
            <a:r>
              <a:rPr lang="en-GB" b="1" dirty="0"/>
              <a:t>1/ Some Indians hate British people.</a:t>
            </a:r>
          </a:p>
          <a:p>
            <a:pPr marL="0" indent="0">
              <a:buNone/>
            </a:pPr>
            <a:r>
              <a:rPr lang="en-GB" b="1" dirty="0"/>
              <a:t>2/ People found out about the attacks by mobile phone and social media.</a:t>
            </a:r>
          </a:p>
          <a:p>
            <a:pPr marL="0" indent="0">
              <a:buNone/>
            </a:pPr>
            <a:r>
              <a:rPr lang="en-GB" b="1" dirty="0"/>
              <a:t>3/ The Indian government agrees that there is racism and xenophobia in India.</a:t>
            </a:r>
          </a:p>
          <a:p>
            <a:pPr marL="0" indent="0">
              <a:buNone/>
            </a:pPr>
            <a:r>
              <a:rPr lang="en-GB" b="1" dirty="0"/>
              <a:t>4/ All Indians treat people from other countries like gods.</a:t>
            </a:r>
          </a:p>
          <a:p>
            <a:pPr marL="0" indent="0">
              <a:buNone/>
            </a:pPr>
            <a:r>
              <a:rPr lang="en-GB" b="1" dirty="0"/>
              <a:t>5/ All students in Delhi were not allowed to leave their rooms because of the violence.                                             </a:t>
            </a:r>
          </a:p>
          <a:p>
            <a:pPr marL="0" indent="0">
              <a:buNone/>
            </a:pPr>
            <a:r>
              <a:rPr lang="en-GB" sz="2000" b="1" i="1" dirty="0"/>
              <a:t>Now read to check&gt;&gt;</a:t>
            </a:r>
            <a:endParaRPr lang="en-GB" sz="2000" dirty="0"/>
          </a:p>
          <a:p>
            <a:pPr marL="0" indent="0">
              <a:buNone/>
            </a:pPr>
            <a:endParaRPr lang="en-GB" sz="2000" dirty="0"/>
          </a:p>
          <a:p>
            <a:pPr marL="0" indent="0">
              <a:buNone/>
            </a:pPr>
            <a:endParaRPr lang="en-GB" sz="2000" dirty="0"/>
          </a:p>
        </p:txBody>
      </p:sp>
    </p:spTree>
    <p:extLst>
      <p:ext uri="{BB962C8B-B14F-4D97-AF65-F5344CB8AC3E}">
        <p14:creationId xmlns:p14="http://schemas.microsoft.com/office/powerpoint/2010/main" val="318699972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106017" y="106017"/>
            <a:ext cx="11993217" cy="6652592"/>
          </a:xfrm>
        </p:spPr>
        <p:txBody>
          <a:bodyPr>
            <a:normAutofit fontScale="62500" lnSpcReduction="20000"/>
          </a:bodyPr>
          <a:lstStyle/>
          <a:p>
            <a:pPr marL="0" indent="0">
              <a:buNone/>
            </a:pPr>
            <a:r>
              <a:rPr lang="en-GB" sz="3000" dirty="0"/>
              <a:t>The headlines in Indian newspapers now bring shame and sadness to many Indians. There have been several racist attacks on people who are ‘not like us’. We’ve always had prejudice against castes and fights between communities (</a:t>
            </a:r>
            <a:r>
              <a:rPr lang="en-GB" sz="3000" dirty="0" err="1"/>
              <a:t>eg</a:t>
            </a:r>
            <a:r>
              <a:rPr lang="en-GB" sz="3000" dirty="0"/>
              <a:t>. Hindu and Muslim), but we think these are normal now. </a:t>
            </a:r>
          </a:p>
          <a:p>
            <a:pPr marL="0" indent="0">
              <a:buNone/>
            </a:pPr>
            <a:r>
              <a:rPr lang="en-GB" sz="3000" dirty="0"/>
              <a:t>In Delhi, last week, a boy was missing. Someone started saying that Nigerians had attacked and eaten the boy because they eat people. It is shocking how ignorant people can be today when almost everyone in Delhi has a mobile phone, uses social media and watches news around the world. Sadly, they found the boy. He had died from drugs. But people started saying the boy died because Africans had sold drugs to him. Newspapers reported that a group beat and almost killed a young Nigerian student in a shopping centre. This is not the first attack on Africans in Delhi. There has also been xenophobic violence against Africans and people from </a:t>
            </a:r>
            <a:r>
              <a:rPr lang="en-GB" sz="3000" dirty="0" err="1"/>
              <a:t>Northeastern</a:t>
            </a:r>
            <a:r>
              <a:rPr lang="en-GB" sz="3000" dirty="0"/>
              <a:t> India in Bangalore too. A group pulled an African woman out of a taxi and took all her clothes away. Another group beat an African with iron rods and stoned him to death. It is sad that the punishments for these crimes are not the headlines. </a:t>
            </a:r>
          </a:p>
          <a:p>
            <a:pPr marL="0" indent="0">
              <a:buNone/>
            </a:pPr>
            <a:r>
              <a:rPr lang="en-GB" sz="3000" dirty="0"/>
              <a:t>Millions of Indians have family and friends living and working all over the globe. There is a lot of anger when Indians face hate-crimes in the US and Australia. So how can we do this to visitors in our country? </a:t>
            </a:r>
          </a:p>
          <a:p>
            <a:pPr marL="0" indent="0">
              <a:buNone/>
            </a:pPr>
            <a:r>
              <a:rPr lang="en-GB" sz="3000" dirty="0"/>
              <a:t>Our government, every government, pretends that racism and xenophobia don’t exist in India. It’s not a serious crime. So there is very little action against the criminals – they often go free. This makes other people feel they can be racist too. </a:t>
            </a:r>
          </a:p>
          <a:p>
            <a:pPr marL="0" indent="0">
              <a:buNone/>
            </a:pPr>
            <a:r>
              <a:rPr lang="en-GB" sz="3000" dirty="0"/>
              <a:t>All this is totally against Indian culture: we should treat a visitor like a god. ‘</a:t>
            </a:r>
            <a:r>
              <a:rPr lang="en-GB" sz="3000" dirty="0" err="1"/>
              <a:t>Atithi</a:t>
            </a:r>
            <a:r>
              <a:rPr lang="en-GB" sz="3000" dirty="0"/>
              <a:t> Devo Bhava’ (‘The guest is divine’) is a phrase every Indian villager knows. Many people cannot understand these attacks. But they are very real for Africans who suffer. African students in Delhi messaged each other saying ‘Don’t leave your rooms, it’s not safe.’ What a shameful day for India. </a:t>
            </a:r>
          </a:p>
          <a:p>
            <a:pPr marL="0" indent="0">
              <a:buNone/>
            </a:pPr>
            <a:r>
              <a:rPr lang="en-GB" sz="3000" dirty="0"/>
              <a:t>Now, angry African representatives from several countries have demanded an independent investigation by the UN into the racist and xenophobic attacks on their students. Some people say that some African ambassadors have sent reports to their home countries telling them not to support India in becoming a permanent member of the United Nations Security Council. </a:t>
            </a:r>
          </a:p>
          <a:p>
            <a:pPr marL="0" indent="0">
              <a:buNone/>
            </a:pPr>
            <a:r>
              <a:rPr lang="en-GB" sz="3000" dirty="0"/>
              <a:t>They have seen that India does nothing about these racist attacks. If they don’t do something that will affect our government, nothing will change. I hope India’s non-racist, global community will support our African visitors. To show them we are not all the same. We are not all racists or xenophobic. We love African sports heroes. And Nelson Mandela. But that’s not enough. We need to show solidarity here, in our country. In India. It’s time for Africa. </a:t>
            </a:r>
          </a:p>
          <a:p>
            <a:endParaRPr lang="en-GB" dirty="0"/>
          </a:p>
        </p:txBody>
      </p:sp>
    </p:spTree>
    <p:extLst>
      <p:ext uri="{BB962C8B-B14F-4D97-AF65-F5344CB8AC3E}">
        <p14:creationId xmlns:p14="http://schemas.microsoft.com/office/powerpoint/2010/main" val="248281620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321564" y="320040"/>
            <a:ext cx="11548872" cy="6217920"/>
          </a:xfrm>
          <a:prstGeom prst="rect">
            <a:avLst/>
          </a:prstGeom>
          <a:solidFill>
            <a:schemeClr val="tx1">
              <a:alpha val="8000"/>
            </a:schemeClr>
          </a:solidFill>
          <a:ln w="127000" cap="sq"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 name="Straight Connector 9"/>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654296" y="2057400"/>
            <a:ext cx="0" cy="2743200"/>
          </a:xfrm>
          <a:prstGeom prst="line">
            <a:avLst/>
          </a:prstGeom>
          <a:ln w="190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838200" y="963877"/>
            <a:ext cx="3494362" cy="4930246"/>
          </a:xfrm>
        </p:spPr>
        <p:txBody>
          <a:bodyPr>
            <a:normAutofit/>
          </a:bodyPr>
          <a:lstStyle/>
          <a:p>
            <a:pPr algn="r"/>
            <a:r>
              <a:rPr lang="en-GB" b="1" dirty="0">
                <a:solidFill>
                  <a:schemeClr val="accent1"/>
                </a:solidFill>
              </a:rPr>
              <a:t>Does xenophobia exist in your country or any other countries you know?</a:t>
            </a:r>
          </a:p>
        </p:txBody>
      </p:sp>
      <p:sp>
        <p:nvSpPr>
          <p:cNvPr id="3" name="Content Placeholder 2"/>
          <p:cNvSpPr>
            <a:spLocks noGrp="1"/>
          </p:cNvSpPr>
          <p:nvPr>
            <p:ph idx="1"/>
          </p:nvPr>
        </p:nvSpPr>
        <p:spPr>
          <a:xfrm>
            <a:off x="4849199" y="562708"/>
            <a:ext cx="6686310" cy="5711483"/>
          </a:xfrm>
        </p:spPr>
        <p:txBody>
          <a:bodyPr anchor="ctr">
            <a:noAutofit/>
          </a:bodyPr>
          <a:lstStyle/>
          <a:p>
            <a:pPr marL="514350" indent="-514350">
              <a:buAutoNum type="arabicParenR"/>
            </a:pPr>
            <a:r>
              <a:rPr lang="en-GB" sz="4800" b="1" dirty="0"/>
              <a:t>Why does xenophobia develop?</a:t>
            </a:r>
          </a:p>
          <a:p>
            <a:pPr marL="514350" indent="-514350">
              <a:buFont typeface="Arial" panose="020B0604020202020204" pitchFamily="34" charset="0"/>
              <a:buAutoNum type="arabicParenR"/>
            </a:pPr>
            <a:r>
              <a:rPr lang="en-GB" sz="4800" b="1" dirty="0"/>
              <a:t>Which groups of people suffer most? Where? Why?</a:t>
            </a:r>
          </a:p>
          <a:p>
            <a:pPr marL="514350" indent="-514350">
              <a:buAutoNum type="arabicParenR"/>
            </a:pPr>
            <a:r>
              <a:rPr lang="en-GB" sz="4800" b="1" dirty="0"/>
              <a:t>What can we do to stop xenophobia?</a:t>
            </a:r>
          </a:p>
        </p:txBody>
      </p:sp>
    </p:spTree>
    <p:extLst>
      <p:ext uri="{BB962C8B-B14F-4D97-AF65-F5344CB8AC3E}">
        <p14:creationId xmlns:p14="http://schemas.microsoft.com/office/powerpoint/2010/main" val="239782281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321564" y="320040"/>
            <a:ext cx="11548872" cy="6217920"/>
          </a:xfrm>
          <a:prstGeom prst="rect">
            <a:avLst/>
          </a:prstGeom>
          <a:solidFill>
            <a:schemeClr val="tx1">
              <a:alpha val="10000"/>
            </a:schemeClr>
          </a:solidFill>
          <a:ln w="127000" cap="sq" cmpd="thinThick">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3"/>
          <p:cNvSpPr>
            <a:spLocks noGrp="1"/>
          </p:cNvSpPr>
          <p:nvPr>
            <p:ph type="title"/>
          </p:nvPr>
        </p:nvSpPr>
        <p:spPr>
          <a:xfrm>
            <a:off x="838200" y="631825"/>
            <a:ext cx="10515600" cy="1325563"/>
          </a:xfrm>
        </p:spPr>
        <p:txBody>
          <a:bodyPr>
            <a:normAutofit/>
          </a:bodyPr>
          <a:lstStyle/>
          <a:p>
            <a:r>
              <a:rPr lang="en-GB" b="1" dirty="0"/>
              <a:t>Here are some negative things people say about people from different countries:</a:t>
            </a:r>
          </a:p>
        </p:txBody>
      </p:sp>
      <p:sp>
        <p:nvSpPr>
          <p:cNvPr id="5" name="Content Placeholder 4"/>
          <p:cNvSpPr>
            <a:spLocks noGrp="1"/>
          </p:cNvSpPr>
          <p:nvPr>
            <p:ph idx="1"/>
          </p:nvPr>
        </p:nvSpPr>
        <p:spPr>
          <a:xfrm>
            <a:off x="321564" y="1957388"/>
            <a:ext cx="11548871" cy="4359006"/>
          </a:xfrm>
        </p:spPr>
        <p:txBody>
          <a:bodyPr>
            <a:normAutofit/>
          </a:bodyPr>
          <a:lstStyle/>
          <a:p>
            <a:pPr marL="0" indent="0">
              <a:buNone/>
            </a:pPr>
            <a:r>
              <a:rPr lang="en-GB" b="1" i="1" dirty="0"/>
              <a:t>‘English people are really cold and unfriendly.’</a:t>
            </a:r>
          </a:p>
          <a:p>
            <a:pPr marL="0" indent="0">
              <a:buNone/>
            </a:pPr>
            <a:r>
              <a:rPr lang="en-GB" b="1" i="1" dirty="0"/>
              <a:t>‘Scottish people are mean and drink too much.’</a:t>
            </a:r>
          </a:p>
          <a:p>
            <a:pPr marL="0" indent="0">
              <a:buNone/>
            </a:pPr>
            <a:r>
              <a:rPr lang="en-GB" b="1" i="1" dirty="0"/>
              <a:t>‘Americans only think about how much money they have and how big their cars and houses are.’</a:t>
            </a:r>
          </a:p>
          <a:p>
            <a:pPr marL="0" indent="0">
              <a:buNone/>
            </a:pPr>
            <a:endParaRPr lang="en-GB" sz="2400" dirty="0"/>
          </a:p>
          <a:p>
            <a:pPr marL="0" indent="0">
              <a:buNone/>
            </a:pPr>
            <a:r>
              <a:rPr lang="en-GB" sz="2400" b="1" dirty="0"/>
              <a:t>Are they true?</a:t>
            </a:r>
          </a:p>
          <a:p>
            <a:pPr marL="0" indent="0">
              <a:buNone/>
            </a:pPr>
            <a:r>
              <a:rPr lang="en-GB" sz="2400" dirty="0"/>
              <a:t>In pairs, re-write the same ideas using positive language </a:t>
            </a:r>
            <a:r>
              <a:rPr lang="en-GB" sz="2400" dirty="0" err="1"/>
              <a:t>eg</a:t>
            </a:r>
            <a:r>
              <a:rPr lang="en-GB" sz="2400" dirty="0"/>
              <a:t>.</a:t>
            </a:r>
          </a:p>
          <a:p>
            <a:pPr marL="0" indent="0">
              <a:buNone/>
            </a:pPr>
            <a:r>
              <a:rPr lang="en-GB" sz="2400" i="1" dirty="0"/>
              <a:t>‘It takes longer to get to know English people and they don’t talk much to people they don’t know.’</a:t>
            </a:r>
          </a:p>
        </p:txBody>
      </p:sp>
    </p:spTree>
    <p:extLst>
      <p:ext uri="{BB962C8B-B14F-4D97-AF65-F5344CB8AC3E}">
        <p14:creationId xmlns:p14="http://schemas.microsoft.com/office/powerpoint/2010/main" val="90025949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105</TotalTime>
  <Words>1155</Words>
  <Application>Microsoft Office PowerPoint</Application>
  <PresentationFormat>Widescreen</PresentationFormat>
  <Paragraphs>78</Paragraphs>
  <Slides>11</Slides>
  <Notes>4</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11</vt:i4>
      </vt:variant>
    </vt:vector>
  </HeadingPairs>
  <TitlesOfParts>
    <vt:vector size="15" baseType="lpstr">
      <vt:lpstr>Arial</vt:lpstr>
      <vt:lpstr>Calibri</vt:lpstr>
      <vt:lpstr>Calibri Light</vt:lpstr>
      <vt:lpstr>Office Theme</vt:lpstr>
      <vt:lpstr>Xenophobia</vt:lpstr>
      <vt:lpstr>This lesson:</vt:lpstr>
      <vt:lpstr>Look at this headline – what do you think the article is about?</vt:lpstr>
      <vt:lpstr>Match:</vt:lpstr>
      <vt:lpstr>In pairs, discuss what you think the article is about, using all the new words:</vt:lpstr>
      <vt:lpstr>Before you read the article – do you think these statements are true or false?</vt:lpstr>
      <vt:lpstr>PowerPoint Presentation</vt:lpstr>
      <vt:lpstr>Does xenophobia exist in your country or any other countries you know?</vt:lpstr>
      <vt:lpstr>Here are some negative things people say about people from different countries:</vt:lpstr>
      <vt:lpstr>Class task:</vt:lpstr>
      <vt:lpstr>Homework:</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Xenophobia</dc:title>
  <dc:creator>Linda Ruas</dc:creator>
  <cp:lastModifiedBy>Linda Ruas</cp:lastModifiedBy>
  <cp:revision>10</cp:revision>
  <dcterms:created xsi:type="dcterms:W3CDTF">2017-04-16T15:11:38Z</dcterms:created>
  <dcterms:modified xsi:type="dcterms:W3CDTF">2017-04-16T16:57:32Z</dcterms:modified>
</cp:coreProperties>
</file>